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8" r:id="rId3"/>
    <p:sldId id="314" r:id="rId4"/>
    <p:sldId id="321" r:id="rId5"/>
    <p:sldId id="319" r:id="rId6"/>
    <p:sldId id="374" r:id="rId7"/>
    <p:sldId id="355" r:id="rId8"/>
    <p:sldId id="356" r:id="rId9"/>
    <p:sldId id="376" r:id="rId10"/>
    <p:sldId id="377" r:id="rId11"/>
    <p:sldId id="375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78" r:id="rId20"/>
    <p:sldId id="366" r:id="rId21"/>
    <p:sldId id="367" r:id="rId22"/>
    <p:sldId id="368" r:id="rId23"/>
    <p:sldId id="352" r:id="rId24"/>
    <p:sldId id="370" r:id="rId25"/>
    <p:sldId id="371" r:id="rId26"/>
    <p:sldId id="372" r:id="rId27"/>
    <p:sldId id="351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82F"/>
    <a:srgbClr val="4A5E18"/>
    <a:srgbClr val="678221"/>
    <a:srgbClr val="1A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 autoAdjust="0"/>
    <p:restoredTop sz="92888" autoAdjust="0"/>
  </p:normalViewPr>
  <p:slideViewPr>
    <p:cSldViewPr snapToGrid="0" snapToObjects="1">
      <p:cViewPr varScale="1">
        <p:scale>
          <a:sx n="80" d="100"/>
          <a:sy n="80" d="100"/>
        </p:scale>
        <p:origin x="1464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NAS-CICCIA\Public\Corsi\SQLSaturday%23536%20-%20Implementing%20and%20maintaining%20an%20Azure%20SQL%20Database%20project\Azure%20SQL%20Database%20single%20model%20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NAS-CICCIA\Public\Corsi\SQLSaturday%23536%20-%20Implementing%20and%20maintaining%20an%20Azure%20SQL%20Database%20project\Azure%20SQL%20Database%20single%20model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424503124204733"/>
          <c:y val="0.257334375"/>
          <c:w val="0.59913908420670925"/>
          <c:h val="0.61362553795281483"/>
        </c:manualLayout>
      </c:layout>
      <c:radarChart>
        <c:radarStyle val="marker"/>
        <c:varyColors val="0"/>
        <c:ser>
          <c:idx val="0"/>
          <c:order val="0"/>
          <c:tx>
            <c:strRef>
              <c:f>Foglio1!$A$2</c:f>
              <c:strCache>
                <c:ptCount val="1"/>
                <c:pt idx="0">
                  <c:v>Basic 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Foglio1!$B$1:$I$1</c:f>
              <c:strCache>
                <c:ptCount val="8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</c:strCache>
            </c:strRef>
          </c:cat>
          <c:val>
            <c:numRef>
              <c:f>Foglio1!$B$2:$I$2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5</c:v>
                </c:pt>
                <c:pt idx="3">
                  <c:v>7</c:v>
                </c:pt>
                <c:pt idx="4">
                  <c:v>30</c:v>
                </c:pt>
                <c:pt idx="5">
                  <c:v>30</c:v>
                </c:pt>
                <c:pt idx="6">
                  <c:v>300</c:v>
                </c:pt>
                <c:pt idx="7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A85-413E-B142-FDE531238429}"/>
            </c:ext>
          </c:extLst>
        </c:ser>
        <c:ser>
          <c:idx val="1"/>
          <c:order val="1"/>
          <c:tx>
            <c:strRef>
              <c:f>Foglio1!$A$3</c:f>
              <c:strCache>
                <c:ptCount val="1"/>
                <c:pt idx="0">
                  <c:v>Standard S0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Foglio1!$B$1:$I$1</c:f>
              <c:strCache>
                <c:ptCount val="8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</c:strCache>
            </c:strRef>
          </c:cat>
          <c:val>
            <c:numRef>
              <c:f>Foglio1!$B$3:$I$3</c:f>
              <c:numCache>
                <c:formatCode>General</c:formatCode>
                <c:ptCount val="8"/>
                <c:pt idx="0">
                  <c:v>250</c:v>
                </c:pt>
                <c:pt idx="1">
                  <c:v>60</c:v>
                </c:pt>
                <c:pt idx="2">
                  <c:v>10</c:v>
                </c:pt>
                <c:pt idx="3">
                  <c:v>35</c:v>
                </c:pt>
                <c:pt idx="4">
                  <c:v>60</c:v>
                </c:pt>
                <c:pt idx="5">
                  <c:v>60</c:v>
                </c:pt>
                <c:pt idx="6">
                  <c:v>600</c:v>
                </c:pt>
                <c:pt idx="7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A85-413E-B142-FDE531238429}"/>
            </c:ext>
          </c:extLst>
        </c:ser>
        <c:ser>
          <c:idx val="2"/>
          <c:order val="2"/>
          <c:tx>
            <c:strRef>
              <c:f>Foglio1!$A$4</c:f>
              <c:strCache>
                <c:ptCount val="1"/>
                <c:pt idx="0">
                  <c:v>Standard S1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Foglio1!$B$1:$I$1</c:f>
              <c:strCache>
                <c:ptCount val="8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</c:strCache>
            </c:strRef>
          </c:cat>
          <c:val>
            <c:numRef>
              <c:f>Foglio1!$B$4:$I$4</c:f>
              <c:numCache>
                <c:formatCode>General</c:formatCode>
                <c:ptCount val="8"/>
                <c:pt idx="0">
                  <c:v>250</c:v>
                </c:pt>
                <c:pt idx="1">
                  <c:v>60</c:v>
                </c:pt>
                <c:pt idx="2">
                  <c:v>20</c:v>
                </c:pt>
                <c:pt idx="3">
                  <c:v>35</c:v>
                </c:pt>
                <c:pt idx="4">
                  <c:v>90</c:v>
                </c:pt>
                <c:pt idx="5">
                  <c:v>90</c:v>
                </c:pt>
                <c:pt idx="6">
                  <c:v>900</c:v>
                </c:pt>
                <c:pt idx="7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A85-413E-B142-FDE531238429}"/>
            </c:ext>
          </c:extLst>
        </c:ser>
        <c:ser>
          <c:idx val="3"/>
          <c:order val="3"/>
          <c:tx>
            <c:strRef>
              <c:f>Foglio1!$A$5</c:f>
              <c:strCache>
                <c:ptCount val="1"/>
                <c:pt idx="0">
                  <c:v>Standard S2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Foglio1!$B$1:$I$1</c:f>
              <c:strCache>
                <c:ptCount val="8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</c:strCache>
            </c:strRef>
          </c:cat>
          <c:val>
            <c:numRef>
              <c:f>Foglio1!$B$5:$I$5</c:f>
              <c:numCache>
                <c:formatCode>General</c:formatCode>
                <c:ptCount val="8"/>
                <c:pt idx="0">
                  <c:v>250</c:v>
                </c:pt>
                <c:pt idx="1">
                  <c:v>60</c:v>
                </c:pt>
                <c:pt idx="2">
                  <c:v>50</c:v>
                </c:pt>
                <c:pt idx="3">
                  <c:v>35</c:v>
                </c:pt>
                <c:pt idx="4">
                  <c:v>120</c:v>
                </c:pt>
                <c:pt idx="5">
                  <c:v>120</c:v>
                </c:pt>
                <c:pt idx="6">
                  <c:v>1200</c:v>
                </c:pt>
                <c:pt idx="7">
                  <c:v>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A85-413E-B142-FDE531238429}"/>
            </c:ext>
          </c:extLst>
        </c:ser>
        <c:ser>
          <c:idx val="4"/>
          <c:order val="4"/>
          <c:tx>
            <c:strRef>
              <c:f>Foglio1!$A$6</c:f>
              <c:strCache>
                <c:ptCount val="1"/>
                <c:pt idx="0">
                  <c:v>Standard S3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Foglio1!$B$1:$I$1</c:f>
              <c:strCache>
                <c:ptCount val="8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</c:strCache>
            </c:strRef>
          </c:cat>
          <c:val>
            <c:numRef>
              <c:f>Foglio1!$B$6:$I$6</c:f>
              <c:numCache>
                <c:formatCode>General</c:formatCode>
                <c:ptCount val="8"/>
                <c:pt idx="0">
                  <c:v>250</c:v>
                </c:pt>
                <c:pt idx="1">
                  <c:v>60</c:v>
                </c:pt>
                <c:pt idx="2">
                  <c:v>100</c:v>
                </c:pt>
                <c:pt idx="3">
                  <c:v>35</c:v>
                </c:pt>
                <c:pt idx="4">
                  <c:v>200</c:v>
                </c:pt>
                <c:pt idx="5">
                  <c:v>200</c:v>
                </c:pt>
                <c:pt idx="6">
                  <c:v>2400</c:v>
                </c:pt>
                <c:pt idx="7">
                  <c:v>126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A85-413E-B142-FDE531238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77650704"/>
        <c:axId val="-277647984"/>
      </c:radarChart>
      <c:catAx>
        <c:axId val="-277650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77647984"/>
        <c:crosses val="autoZero"/>
        <c:auto val="1"/>
        <c:lblAlgn val="ctr"/>
        <c:lblOffset val="100"/>
        <c:noMultiLvlLbl val="0"/>
      </c:catAx>
      <c:valAx>
        <c:axId val="-277647984"/>
        <c:scaling>
          <c:logBase val="10"/>
          <c:orientation val="minMax"/>
          <c:max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7765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661588455124339"/>
          <c:y val="0.28786900791444114"/>
          <c:w val="0.64750131233595798"/>
          <c:h val="0.64923920840689719"/>
        </c:manualLayout>
      </c:layout>
      <c:radarChart>
        <c:radarStyle val="marker"/>
        <c:varyColors val="0"/>
        <c:ser>
          <c:idx val="0"/>
          <c:order val="0"/>
          <c:tx>
            <c:strRef>
              <c:f>Foglio1!$A$7</c:f>
              <c:strCache>
                <c:ptCount val="1"/>
                <c:pt idx="0">
                  <c:v>Premium P1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Foglio1!$B$7:$J$7</c:f>
              <c:numCache>
                <c:formatCode>General</c:formatCode>
                <c:ptCount val="9"/>
                <c:pt idx="0">
                  <c:v>500</c:v>
                </c:pt>
                <c:pt idx="1">
                  <c:v>3600</c:v>
                </c:pt>
                <c:pt idx="2">
                  <c:v>125</c:v>
                </c:pt>
                <c:pt idx="3">
                  <c:v>35</c:v>
                </c:pt>
                <c:pt idx="4">
                  <c:v>200</c:v>
                </c:pt>
                <c:pt idx="5">
                  <c:v>200</c:v>
                </c:pt>
                <c:pt idx="6">
                  <c:v>2400</c:v>
                </c:pt>
                <c:pt idx="7">
                  <c:v>392</c:v>
                </c:pt>
                <c:pt idx="8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8A-4B64-9901-E09B66EEE27C}"/>
            </c:ext>
          </c:extLst>
        </c:ser>
        <c:ser>
          <c:idx val="1"/>
          <c:order val="1"/>
          <c:tx>
            <c:strRef>
              <c:f>Foglio1!$A$8</c:f>
              <c:strCache>
                <c:ptCount val="1"/>
                <c:pt idx="0">
                  <c:v>Premium P2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Foglio1!$B$8:$J$8</c:f>
              <c:numCache>
                <c:formatCode>General</c:formatCode>
                <c:ptCount val="9"/>
                <c:pt idx="0">
                  <c:v>500</c:v>
                </c:pt>
                <c:pt idx="1">
                  <c:v>3600</c:v>
                </c:pt>
                <c:pt idx="2">
                  <c:v>250</c:v>
                </c:pt>
                <c:pt idx="3">
                  <c:v>35</c:v>
                </c:pt>
                <c:pt idx="4">
                  <c:v>400</c:v>
                </c:pt>
                <c:pt idx="5">
                  <c:v>400</c:v>
                </c:pt>
                <c:pt idx="6">
                  <c:v>4800</c:v>
                </c:pt>
                <c:pt idx="7">
                  <c:v>784</c:v>
                </c:pt>
                <c:pt idx="8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58A-4B64-9901-E09B66EEE27C}"/>
            </c:ext>
          </c:extLst>
        </c:ser>
        <c:ser>
          <c:idx val="2"/>
          <c:order val="2"/>
          <c:tx>
            <c:strRef>
              <c:f>Foglio1!$A$9</c:f>
              <c:strCache>
                <c:ptCount val="1"/>
                <c:pt idx="0">
                  <c:v>Premium P4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Foglio1!$B$9:$J$9</c:f>
              <c:numCache>
                <c:formatCode>General</c:formatCode>
                <c:ptCount val="9"/>
                <c:pt idx="0">
                  <c:v>500</c:v>
                </c:pt>
                <c:pt idx="1">
                  <c:v>3600</c:v>
                </c:pt>
                <c:pt idx="2">
                  <c:v>500</c:v>
                </c:pt>
                <c:pt idx="3">
                  <c:v>35</c:v>
                </c:pt>
                <c:pt idx="4">
                  <c:v>800</c:v>
                </c:pt>
                <c:pt idx="5">
                  <c:v>800</c:v>
                </c:pt>
                <c:pt idx="6">
                  <c:v>9600</c:v>
                </c:pt>
                <c:pt idx="7">
                  <c:v>1568</c:v>
                </c:pt>
                <c:pt idx="8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58A-4B64-9901-E09B66EEE27C}"/>
            </c:ext>
          </c:extLst>
        </c:ser>
        <c:ser>
          <c:idx val="3"/>
          <c:order val="3"/>
          <c:tx>
            <c:strRef>
              <c:f>Foglio1!$A$10</c:f>
              <c:strCache>
                <c:ptCount val="1"/>
                <c:pt idx="0">
                  <c:v>Premium P6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Foglio1!$B$10:$J$10</c:f>
              <c:numCache>
                <c:formatCode>General</c:formatCode>
                <c:ptCount val="9"/>
                <c:pt idx="0">
                  <c:v>500</c:v>
                </c:pt>
                <c:pt idx="1">
                  <c:v>3600</c:v>
                </c:pt>
                <c:pt idx="2">
                  <c:v>1000</c:v>
                </c:pt>
                <c:pt idx="3">
                  <c:v>35</c:v>
                </c:pt>
                <c:pt idx="4">
                  <c:v>1600</c:v>
                </c:pt>
                <c:pt idx="5">
                  <c:v>1600</c:v>
                </c:pt>
                <c:pt idx="6">
                  <c:v>19200</c:v>
                </c:pt>
                <c:pt idx="7">
                  <c:v>3137</c:v>
                </c:pt>
                <c:pt idx="8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58A-4B64-9901-E09B66EEE27C}"/>
            </c:ext>
          </c:extLst>
        </c:ser>
        <c:ser>
          <c:idx val="4"/>
          <c:order val="4"/>
          <c:tx>
            <c:strRef>
              <c:f>Foglio1!$A$11</c:f>
              <c:strCache>
                <c:ptCount val="1"/>
                <c:pt idx="0">
                  <c:v>Premium P11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Foglio1!$B$11:$J$11</c:f>
              <c:numCache>
                <c:formatCode>General</c:formatCode>
                <c:ptCount val="9"/>
                <c:pt idx="0">
                  <c:v>1000</c:v>
                </c:pt>
                <c:pt idx="1">
                  <c:v>3600</c:v>
                </c:pt>
                <c:pt idx="2">
                  <c:v>1750</c:v>
                </c:pt>
                <c:pt idx="3">
                  <c:v>35</c:v>
                </c:pt>
                <c:pt idx="4">
                  <c:v>2400</c:v>
                </c:pt>
                <c:pt idx="5">
                  <c:v>2400</c:v>
                </c:pt>
                <c:pt idx="6">
                  <c:v>32000</c:v>
                </c:pt>
                <c:pt idx="7">
                  <c:v>5903</c:v>
                </c:pt>
                <c:pt idx="8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58A-4B64-9901-E09B66EEE27C}"/>
            </c:ext>
          </c:extLst>
        </c:ser>
        <c:ser>
          <c:idx val="5"/>
          <c:order val="5"/>
          <c:tx>
            <c:strRef>
              <c:f>Foglio1!$A$12</c:f>
              <c:strCache>
                <c:ptCount val="1"/>
                <c:pt idx="0">
                  <c:v>Premium P15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Foglio1!$B$1:$J$1</c:f>
              <c:strCache>
                <c:ptCount val="9"/>
                <c:pt idx="0">
                  <c:v>DB size</c:v>
                </c:pt>
                <c:pt idx="1">
                  <c:v>Reliability</c:v>
                </c:pt>
                <c:pt idx="2">
                  <c:v>DTU</c:v>
                </c:pt>
                <c:pt idx="3">
                  <c:v>Point in time restore</c:v>
                </c:pt>
                <c:pt idx="4">
                  <c:v>Max concurrent workers</c:v>
                </c:pt>
                <c:pt idx="5">
                  <c:v>Max concurrent logins</c:v>
                </c:pt>
                <c:pt idx="6">
                  <c:v>Max concurrent sessions</c:v>
                </c:pt>
                <c:pt idx="7">
                  <c:v>Price</c:v>
                </c:pt>
                <c:pt idx="8">
                  <c:v>Max in-memory OLTP storage</c:v>
                </c:pt>
              </c:strCache>
            </c:strRef>
          </c:cat>
          <c:val>
            <c:numRef>
              <c:f>Foglio1!$B$12:$J$12</c:f>
              <c:numCache>
                <c:formatCode>General</c:formatCode>
                <c:ptCount val="9"/>
                <c:pt idx="0">
                  <c:v>1000</c:v>
                </c:pt>
                <c:pt idx="1">
                  <c:v>3600</c:v>
                </c:pt>
                <c:pt idx="2">
                  <c:v>4000</c:v>
                </c:pt>
                <c:pt idx="3">
                  <c:v>35</c:v>
                </c:pt>
                <c:pt idx="4">
                  <c:v>6400</c:v>
                </c:pt>
                <c:pt idx="5">
                  <c:v>6400</c:v>
                </c:pt>
                <c:pt idx="6">
                  <c:v>32000</c:v>
                </c:pt>
                <c:pt idx="7">
                  <c:v>13495</c:v>
                </c:pt>
                <c:pt idx="8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B58A-4B64-9901-E09B66EEE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77650160"/>
        <c:axId val="-277649072"/>
      </c:radarChart>
      <c:catAx>
        <c:axId val="-277650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77649072"/>
        <c:crosses val="autoZero"/>
        <c:auto val="1"/>
        <c:lblAlgn val="ctr"/>
        <c:lblOffset val="100"/>
        <c:noMultiLvlLbl val="0"/>
      </c:catAx>
      <c:valAx>
        <c:axId val="-27764907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-27765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D67C-DA02-4461-B7C0-508F5ECD6C41}" type="datetimeFigureOut">
              <a:rPr lang="en-US" smtClean="0"/>
              <a:t>11/25/2016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185C3-C6A0-4FBF-9BDE-AD45F5C077D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5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3645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88393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2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In questa semplice dimostrazione andremo ad</a:t>
            </a:r>
            <a:r>
              <a:rPr lang="it-IT" baseline="0" dirty="0"/>
              <a:t> utilizzare questo editor: http://codebeautify.org/xmltojson che consente di mettere a confronto velocemente i due formati.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185C3-C6A0-4FBF-9BDE-AD45F5C077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9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9824" y="5581380"/>
            <a:ext cx="2247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  <a:prstGeom prst="rect">
            <a:avLst/>
          </a:prstGeom>
        </p:spPr>
        <p:txBody>
          <a:bodyPr/>
          <a:lstStyle>
            <a:lvl1pPr>
              <a:defRPr sz="3001">
                <a:solidFill>
                  <a:schemeClr val="tx1">
                    <a:lumMod val="75000"/>
                    <a:lumOff val="25000"/>
                    <a:alpha val="98824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508" y="1487489"/>
            <a:ext cx="8652143" cy="5159375"/>
          </a:xfrm>
          <a:prstGeom prst="rect">
            <a:avLst/>
          </a:prstGeom>
        </p:spPr>
        <p:txBody>
          <a:bodyPr/>
          <a:lstStyle>
            <a:lvl1pPr marL="257244" indent="-257244">
              <a:lnSpc>
                <a:spcPct val="10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6190" indent="-258435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Segoe UI" pitchFamily="34" charset="0"/>
              <a:buChar char="–"/>
              <a:defRPr sz="2101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99162" indent="-257244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Courier New" pitchFamily="49" charset="0"/>
              <a:buChar char="o"/>
              <a:defRPr sz="135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82114" y="1022086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1906"/>
      </p:ext>
    </p:extLst>
  </p:cSld>
  <p:clrMapOvr>
    <a:masterClrMapping/>
  </p:clrMapOvr>
  <p:transition>
    <p:fade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08" y="4771506"/>
            <a:ext cx="7865720" cy="16043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6859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DCFF"/>
              </a:buClr>
              <a:buSzPct val="90000"/>
              <a:buFont typeface="Arial" pitchFamily="34" charset="0"/>
              <a:buNone/>
              <a:tabLst/>
              <a:defRPr sz="2101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b="0" dirty="0"/>
              <a:t>{Sample Code Location e.g., Codeshow.codeplex.com} </a:t>
            </a:r>
          </a:p>
          <a:p>
            <a:r>
              <a:rPr lang="en-US" dirty="0"/>
              <a:t>(</a:t>
            </a:r>
            <a:r>
              <a:rPr lang="en-US" dirty="0" err="1"/>
              <a:t>dEMO</a:t>
            </a:r>
            <a:r>
              <a:rPr lang="en-US" dirty="0"/>
              <a:t> NAME)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4612" y="1038415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  <a:prstGeom prst="rect">
            <a:avLst/>
          </a:prstGeom>
        </p:spPr>
        <p:txBody>
          <a:bodyPr/>
          <a:lstStyle>
            <a:lvl1pPr>
              <a:defRPr sz="3001">
                <a:solidFill>
                  <a:schemeClr val="tx1">
                    <a:lumMod val="75000"/>
                    <a:lumOff val="25000"/>
                    <a:alpha val="98824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4259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1160880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26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22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542" y="6193814"/>
            <a:ext cx="9037267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https://si0.twimg.com/profile_images/2284174758/v65oai7fxn47qv9nectx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85" y="5943599"/>
            <a:ext cx="647780" cy="6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 userDrawn="1"/>
        </p:nvSpPr>
        <p:spPr>
          <a:xfrm>
            <a:off x="7591845" y="6438887"/>
            <a:ext cx="169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AB2E8"/>
                </a:solidFill>
              </a:rPr>
              <a:t>#</a:t>
            </a:r>
            <a:r>
              <a:rPr lang="en-US" sz="1100" b="1" dirty="0" err="1">
                <a:solidFill>
                  <a:srgbClr val="1AB2E8"/>
                </a:solidFill>
              </a:rPr>
              <a:t>sqlsatParma</a:t>
            </a:r>
            <a:endParaRPr lang="en-US" sz="1100" b="1" dirty="0">
              <a:solidFill>
                <a:srgbClr val="1AB2E8"/>
              </a:solidFill>
            </a:endParaRPr>
          </a:p>
          <a:p>
            <a:pPr algn="ctr"/>
            <a:r>
              <a:rPr lang="en-US" sz="1100" b="1" dirty="0">
                <a:solidFill>
                  <a:srgbClr val="1AB2E8"/>
                </a:solidFill>
              </a:rPr>
              <a:t>#sqlsat566</a:t>
            </a:r>
          </a:p>
        </p:txBody>
      </p:sp>
      <p:sp>
        <p:nvSpPr>
          <p:cNvPr id="5" name="CasellaDiTesto 4"/>
          <p:cNvSpPr txBox="1"/>
          <p:nvPr userDrawn="1"/>
        </p:nvSpPr>
        <p:spPr>
          <a:xfrm>
            <a:off x="457200" y="648866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4A5E18"/>
                </a:solidFill>
              </a:rPr>
              <a:t>November</a:t>
            </a:r>
            <a:r>
              <a:rPr lang="it-IT" b="1" dirty="0">
                <a:solidFill>
                  <a:srgbClr val="4A5E18"/>
                </a:solidFill>
              </a:rPr>
              <a:t> 26°, 2016</a:t>
            </a:r>
          </a:p>
        </p:txBody>
      </p:sp>
      <p:pic>
        <p:nvPicPr>
          <p:cNvPr id="10" name="Picture 9" descr="SQLSaturday_Final_Web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88" y="5960654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4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3.wmf"/><Relationship Id="rId5" Type="http://schemas.openxmlformats.org/officeDocument/2006/relationships/image" Target="../media/image46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5.png"/><Relationship Id="rId9" Type="http://schemas.openxmlformats.org/officeDocument/2006/relationships/image" Target="../media/image4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wmf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icalconferences.it/" TargetMode="External"/><Relationship Id="rId2" Type="http://schemas.openxmlformats.org/officeDocument/2006/relationships/hyperlink" Target="http://www.sqlconference.i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conference.it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conference.i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1"/>
            <a:ext cx="8203153" cy="12516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Elastic Database, </a:t>
            </a:r>
            <a:br>
              <a:rPr lang="en-US" b="1" dirty="0"/>
            </a:br>
            <a:r>
              <a:rPr lang="en-US" b="1" dirty="0"/>
              <a:t>going to the infinity *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9" y="2067525"/>
            <a:ext cx="3625912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Emanuele </a:t>
            </a:r>
            <a:r>
              <a:rPr lang="en-US" dirty="0" err="1" smtClean="0"/>
              <a:t>Zanchettin</a:t>
            </a:r>
            <a:endParaRPr lang="en-US" dirty="0" smtClean="0"/>
          </a:p>
          <a:p>
            <a:r>
              <a:rPr lang="it-IT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@_</a:t>
            </a:r>
            <a:r>
              <a:rPr lang="it-IT" i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thinkIT</a:t>
            </a:r>
            <a:r>
              <a:rPr lang="it-IT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_</a:t>
            </a:r>
            <a:endParaRPr lang="en-US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8407" y="3301965"/>
            <a:ext cx="4732717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thinkit.it – ezanchettin@thinkit.it</a:t>
            </a:r>
            <a:endParaRPr lang="en-US" sz="24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conscious</a:t>
            </a:r>
            <a:r>
              <a:rPr lang="it-IT" dirty="0"/>
              <a:t> – </a:t>
            </a:r>
            <a:r>
              <a:rPr lang="it-IT" dirty="0" err="1"/>
              <a:t>other</a:t>
            </a:r>
            <a:r>
              <a:rPr lang="it-IT" dirty="0"/>
              <a:t> POV</a:t>
            </a:r>
            <a:endParaRPr lang="en-US" dirty="0"/>
          </a:p>
        </p:txBody>
      </p:sp>
      <p:graphicFrame>
        <p:nvGraphicFramePr>
          <p:cNvPr id="4" name="Grafico 3"/>
          <p:cNvGraphicFramePr>
            <a:graphicFrameLocks/>
          </p:cNvGraphicFramePr>
          <p:nvPr>
            <p:extLst/>
          </p:nvPr>
        </p:nvGraphicFramePr>
        <p:xfrm>
          <a:off x="260351" y="1417638"/>
          <a:ext cx="4291012" cy="456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fico 4"/>
          <p:cNvGraphicFramePr>
            <a:graphicFrameLocks/>
          </p:cNvGraphicFramePr>
          <p:nvPr>
            <p:extLst/>
          </p:nvPr>
        </p:nvGraphicFramePr>
        <p:xfrm>
          <a:off x="4305300" y="1417638"/>
          <a:ext cx="4838700" cy="456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07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conclusions</a:t>
            </a:r>
          </a:p>
        </p:txBody>
      </p:sp>
      <p:sp>
        <p:nvSpPr>
          <p:cNvPr id="5" name="Figura a mano libera 4"/>
          <p:cNvSpPr/>
          <p:nvPr/>
        </p:nvSpPr>
        <p:spPr>
          <a:xfrm>
            <a:off x="600075" y="1556792"/>
            <a:ext cx="7477125" cy="3876675"/>
          </a:xfrm>
          <a:custGeom>
            <a:avLst/>
            <a:gdLst>
              <a:gd name="connsiteX0" fmla="*/ 0 w 7477125"/>
              <a:gd name="connsiteY0" fmla="*/ 3876675 h 3876675"/>
              <a:gd name="connsiteX1" fmla="*/ 4438650 w 7477125"/>
              <a:gd name="connsiteY1" fmla="*/ 2971800 h 3876675"/>
              <a:gd name="connsiteX2" fmla="*/ 7477125 w 7477125"/>
              <a:gd name="connsiteY2" fmla="*/ 0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5" h="3876675">
                <a:moveTo>
                  <a:pt x="0" y="3876675"/>
                </a:moveTo>
                <a:cubicBezTo>
                  <a:pt x="1596231" y="3747294"/>
                  <a:pt x="3192462" y="3617913"/>
                  <a:pt x="4438650" y="2971800"/>
                </a:cubicBezTo>
                <a:cubicBezTo>
                  <a:pt x="5684838" y="2325687"/>
                  <a:pt x="6965950" y="487363"/>
                  <a:pt x="7477125" y="0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600075" y="1813857"/>
            <a:ext cx="0" cy="39286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395536" y="5505475"/>
            <a:ext cx="80648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flipH="1">
            <a:off x="-1844048" y="4749260"/>
            <a:ext cx="1591010" cy="1095477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7979" y="4555800"/>
            <a:ext cx="1177563" cy="1226984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4"/>
          <a:srcRect l="-158" r="18403"/>
          <a:stretch/>
        </p:blipFill>
        <p:spPr bwMode="auto">
          <a:xfrm flipH="1">
            <a:off x="-2786143" y="5008613"/>
            <a:ext cx="1451613" cy="1180019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2345306" y="5140411"/>
            <a:ext cx="2305011" cy="2273982"/>
          </a:xfrm>
          <a:prstGeom prst="rect">
            <a:avLst/>
          </a:prstGeom>
          <a:noFill/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661739" y="1268760"/>
            <a:ext cx="8086725" cy="5112568"/>
          </a:xfrm>
        </p:spPr>
        <p:txBody>
          <a:bodyPr/>
          <a:lstStyle/>
          <a:p>
            <a:r>
              <a:rPr lang="it-IT" dirty="0"/>
              <a:t>Service </a:t>
            </a:r>
            <a:r>
              <a:rPr lang="it-IT" dirty="0" err="1"/>
              <a:t>evolution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7910790" y="550794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133926" y="181385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</a:t>
            </a:r>
            <a:r>
              <a:rPr lang="it-IT" sz="1000"/>
              <a:t>(x)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23528" y="573325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accent6">
                    <a:lumMod val="75000"/>
                  </a:schemeClr>
                </a:solidFill>
              </a:rPr>
              <a:t>start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2679264" y="547540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some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years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 ago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5222621" y="4474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last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year</a:t>
            </a:r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6936545" y="2852936"/>
            <a:ext cx="125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tomorrow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Ovale 2"/>
          <p:cNvSpPr/>
          <p:nvPr/>
        </p:nvSpPr>
        <p:spPr>
          <a:xfrm>
            <a:off x="6343441" y="3215458"/>
            <a:ext cx="260785" cy="276225"/>
          </a:xfrm>
          <a:prstGeom prst="ellipse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6469119" y="345571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today</a:t>
            </a:r>
            <a:endParaRPr lang="it-IT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66 -0.05833 L 3.33333E-6 -3.7037E-6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92" y="291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243 -0.23912 L -2.77778E-6 -3.7037E-6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22" y="11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406 -0.61435 L 1.94444E-6 2.22222E-6 " pathEditMode="relative" rAng="0" ptsTypes="AA">
                                      <p:cBhvr>
                                        <p:cTn id="33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12" y="3071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3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Evolution from Federation to Elastic Scale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/>
              <a:t>The Azure SQL Database Federations feature is being retired along with the Web/Business editions in September 2015 (Cit.)</a:t>
            </a:r>
            <a:endParaRPr lang="it-IT" sz="2000" smtClean="0"/>
          </a:p>
          <a:p>
            <a:pPr marL="0" indent="0">
              <a:buNone/>
            </a:pPr>
            <a:endParaRPr lang="it-IT" sz="2800" dirty="0" smtClean="0"/>
          </a:p>
        </p:txBody>
      </p:sp>
      <p:pic>
        <p:nvPicPr>
          <p:cNvPr id="8" name="Picture 2" descr="Clone the federation root to the shard map mana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1351" y="2159938"/>
            <a:ext cx="5142473" cy="3762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872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Shard Map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2000" smtClean="0">
                <a:latin typeface="Segoe UI Light" pitchFamily="34" charset="0"/>
              </a:rPr>
              <a:t>Two types of Shard Map</a:t>
            </a:r>
          </a:p>
          <a:p>
            <a:pPr lvl="1"/>
            <a:r>
              <a:rPr lang="it-IT" sz="2000" smtClean="0"/>
              <a:t>Range: intervals contiguous elements</a:t>
            </a:r>
          </a:p>
          <a:p>
            <a:pPr lvl="1"/>
            <a:r>
              <a:rPr lang="it-IT" sz="2000" smtClean="0"/>
              <a:t>List: list of values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it-IT" sz="2000" smtClean="0">
              <a:latin typeface="Segoe UI Light" pitchFamily="34" charset="0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it-IT" sz="2000" smtClean="0">
                <a:latin typeface="Segoe UI Light" pitchFamily="34" charset="0"/>
              </a:rPr>
              <a:t>Four types of keys</a:t>
            </a:r>
          </a:p>
          <a:p>
            <a:pPr lvl="1"/>
            <a:r>
              <a:rPr lang="it-IT" sz="2000" smtClean="0"/>
              <a:t>INT</a:t>
            </a:r>
          </a:p>
          <a:p>
            <a:pPr lvl="1"/>
            <a:r>
              <a:rPr lang="it-IT" sz="2000" smtClean="0"/>
              <a:t>BIGINT</a:t>
            </a:r>
          </a:p>
          <a:p>
            <a:pPr lvl="1"/>
            <a:r>
              <a:rPr lang="it-IT" sz="2000" smtClean="0"/>
              <a:t>GUID</a:t>
            </a:r>
          </a:p>
          <a:p>
            <a:pPr lvl="1"/>
            <a:r>
              <a:rPr lang="it-IT" sz="2000" smtClean="0"/>
              <a:t>VARBINARY</a:t>
            </a:r>
            <a:endParaRPr lang="it-IT" sz="2800" dirty="0" smtClean="0"/>
          </a:p>
        </p:txBody>
      </p:sp>
      <p:pic>
        <p:nvPicPr>
          <p:cNvPr id="5" name="Picture 3" descr="Z:\Corsi\XeDotNet - Implementare e mantenere un progetto Azure SQL Database 14-11-2014\shar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134" y="1333078"/>
            <a:ext cx="8384666" cy="4658147"/>
          </a:xfrm>
          <a:prstGeom prst="rect">
            <a:avLst/>
          </a:prstGeom>
          <a:noFill/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12" y="2229980"/>
            <a:ext cx="5531012" cy="35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Split/Merge scenario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it-IT" sz="2000" smtClean="0">
                <a:latin typeface="Segoe UI Light" pitchFamily="34" charset="0"/>
              </a:rPr>
              <a:t>Some comands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CreateShard </a:t>
            </a:r>
            <a:r>
              <a:rPr lang="it-IT" sz="2000" smtClean="0">
                <a:sym typeface="Wingdings" pitchFamily="2" charset="2"/>
              </a:rPr>
              <a:t></a:t>
            </a:r>
            <a:endParaRPr lang="it-IT" sz="2000" smtClean="0"/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DeleteShard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CreateRangeMapping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CreatePointMapping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DeleteMapping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UpdateMapping 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MarkMappingOffline </a:t>
            </a:r>
          </a:p>
          <a:p>
            <a:pPr marL="361950" lvl="1" indent="-190500">
              <a:buFont typeface="Arial" pitchFamily="34" charset="0"/>
              <a:buChar char="–"/>
            </a:pPr>
            <a:r>
              <a:rPr lang="it-IT" sz="2000" smtClean="0"/>
              <a:t>MarkMappingOnline </a:t>
            </a:r>
          </a:p>
          <a:p>
            <a:pPr marL="0" indent="0">
              <a:buNone/>
            </a:pPr>
            <a:endParaRPr lang="it-IT" sz="2800" dirty="0" smtClean="0"/>
          </a:p>
        </p:txBody>
      </p:sp>
      <p:pic>
        <p:nvPicPr>
          <p:cNvPr id="5" name="Picture 3" descr="Z:\Corsi\XeDotNet - Implementare e mantenere un progetto Azure SQL Database 14-11-2014\shard-scenario.png"/>
          <p:cNvPicPr>
            <a:picLocks noChangeAspect="1" noChangeArrowheads="1"/>
          </p:cNvPicPr>
          <p:nvPr/>
        </p:nvPicPr>
        <p:blipFill>
          <a:blip r:embed="rId2" cstate="print"/>
          <a:srcRect r="8021"/>
          <a:stretch>
            <a:fillRect/>
          </a:stretch>
        </p:blipFill>
        <p:spPr bwMode="auto">
          <a:xfrm>
            <a:off x="3563888" y="1375395"/>
            <a:ext cx="5256584" cy="3133725"/>
          </a:xfrm>
          <a:prstGeom prst="rect">
            <a:avLst/>
          </a:prstGeom>
          <a:noFill/>
        </p:spPr>
      </p:pic>
      <p:graphicFrame>
        <p:nvGraphicFramePr>
          <p:cNvPr id="6" name="Segnaposto contenuto 5"/>
          <p:cNvGraphicFramePr>
            <a:graphicFrameLocks noGrp="1"/>
          </p:cNvGraphicFramePr>
          <p:nvPr>
            <p:ph sz="half" idx="1"/>
          </p:nvPr>
        </p:nvGraphicFramePr>
        <p:xfrm>
          <a:off x="3265749" y="4789283"/>
          <a:ext cx="2527448" cy="1154430"/>
        </p:xfrm>
        <a:graphic>
          <a:graphicData uri="http://schemas.openxmlformats.org/drawingml/2006/table">
            <a:tbl>
              <a:tblPr/>
              <a:tblGrid>
                <a:gridCol w="12637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37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8816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Key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Shard Location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10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1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Database_A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910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3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Database_B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10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4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Database_C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10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6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Database_B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812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...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... 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ella 6"/>
          <p:cNvGraphicFramePr>
            <a:graphicFrameLocks noGrp="1"/>
          </p:cNvGraphicFramePr>
          <p:nvPr/>
        </p:nvGraphicFramePr>
        <p:xfrm>
          <a:off x="6159352" y="4791585"/>
          <a:ext cx="2527448" cy="1154430"/>
        </p:xfrm>
        <a:graphic>
          <a:graphicData uri="http://schemas.openxmlformats.org/drawingml/2006/table">
            <a:tbl>
              <a:tblPr/>
              <a:tblGrid>
                <a:gridCol w="12637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37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196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Key Range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1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Shard Location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383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[1, 50)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Database_A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383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[50, 100)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Database_B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383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[100, 200)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Database_C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3839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[400, 600)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Database_C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130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...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505050"/>
                          </a:solidFill>
                          <a:latin typeface="Segoe UI"/>
                        </a:rPr>
                        <a:t>... 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8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n 6"/>
          <p:cNvSpPr/>
          <p:nvPr/>
        </p:nvSpPr>
        <p:spPr bwMode="auto">
          <a:xfrm>
            <a:off x="1269596" y="3196930"/>
            <a:ext cx="979648" cy="2229995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Premium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Easy to </a:t>
            </a:r>
            <a:r>
              <a:rPr lang="it-IT" dirty="0" err="1" smtClean="0"/>
              <a:t>understand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4294967295"/>
          </p:nvPr>
        </p:nvSpPr>
        <p:spPr>
          <a:xfrm>
            <a:off x="342900" y="1334197"/>
            <a:ext cx="8467725" cy="10756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Vertical: Scale-up or scale-down</a:t>
            </a:r>
          </a:p>
          <a:p>
            <a:pPr marL="0" indent="0" algn="ctr">
              <a:buNone/>
            </a:pPr>
            <a:r>
              <a:rPr lang="en-US" sz="2800" dirty="0" smtClean="0"/>
              <a:t>Horizontal: Scale-out or scale-in</a:t>
            </a:r>
            <a:endParaRPr lang="en-US" sz="2800" dirty="0"/>
          </a:p>
        </p:txBody>
      </p:sp>
      <p:sp>
        <p:nvSpPr>
          <p:cNvPr id="21" name="Can 4"/>
          <p:cNvSpPr/>
          <p:nvPr/>
        </p:nvSpPr>
        <p:spPr bwMode="auto">
          <a:xfrm>
            <a:off x="1265253" y="4481990"/>
            <a:ext cx="979648" cy="981321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Basic</a:t>
            </a:r>
            <a:endParaRPr lang="en-US" sz="1400" baseline="-25000" dirty="0">
              <a:solidFill>
                <a:srgbClr val="000000"/>
              </a:soli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22" name="Can 5"/>
          <p:cNvSpPr/>
          <p:nvPr/>
        </p:nvSpPr>
        <p:spPr bwMode="auto">
          <a:xfrm>
            <a:off x="1265253" y="3856958"/>
            <a:ext cx="979648" cy="1604963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Standard</a:t>
            </a:r>
            <a:endParaRPr lang="en-US" sz="1400" baseline="-25000" dirty="0">
              <a:solidFill>
                <a:srgbClr val="000000"/>
              </a:soli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24" name="Can 7"/>
          <p:cNvSpPr/>
          <p:nvPr/>
        </p:nvSpPr>
        <p:spPr bwMode="auto">
          <a:xfrm>
            <a:off x="2456958" y="4473649"/>
            <a:ext cx="979648" cy="981321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Basic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Can 8"/>
          <p:cNvSpPr/>
          <p:nvPr/>
        </p:nvSpPr>
        <p:spPr bwMode="auto">
          <a:xfrm>
            <a:off x="3652907" y="4470119"/>
            <a:ext cx="979648" cy="981321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Basic</a:t>
            </a:r>
            <a:endParaRPr lang="en-US" sz="1400" baseline="-25000" dirty="0">
              <a:solidFill>
                <a:srgbClr val="000000"/>
              </a:soli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26" name="Can 9"/>
          <p:cNvSpPr/>
          <p:nvPr/>
        </p:nvSpPr>
        <p:spPr bwMode="auto">
          <a:xfrm>
            <a:off x="4864287" y="4470119"/>
            <a:ext cx="979648" cy="981321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Basic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Can 10"/>
          <p:cNvSpPr/>
          <p:nvPr/>
        </p:nvSpPr>
        <p:spPr bwMode="auto">
          <a:xfrm>
            <a:off x="6075667" y="4465949"/>
            <a:ext cx="979648" cy="981321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Basic</a:t>
            </a:r>
            <a:endParaRPr lang="en-US" sz="1400" baseline="-25000" dirty="0">
              <a:solidFill>
                <a:srgbClr val="000000"/>
              </a:solidFill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>
              <a:solidFill>
                <a:srgbClr val="000000"/>
              </a:solidFill>
            </a:endParaRPr>
          </a:p>
        </p:txBody>
      </p:sp>
      <p:sp>
        <p:nvSpPr>
          <p:cNvPr id="28" name="Can 11"/>
          <p:cNvSpPr/>
          <p:nvPr/>
        </p:nvSpPr>
        <p:spPr bwMode="auto">
          <a:xfrm>
            <a:off x="7287047" y="4456217"/>
            <a:ext cx="979648" cy="981321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Basic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Can 13"/>
          <p:cNvSpPr/>
          <p:nvPr/>
        </p:nvSpPr>
        <p:spPr bwMode="auto">
          <a:xfrm>
            <a:off x="6075667" y="3221445"/>
            <a:ext cx="979648" cy="2229995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Premium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Can 15"/>
          <p:cNvSpPr/>
          <p:nvPr/>
        </p:nvSpPr>
        <p:spPr bwMode="auto">
          <a:xfrm>
            <a:off x="3652907" y="3840917"/>
            <a:ext cx="979648" cy="1604963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Standard</a:t>
            </a:r>
            <a:endParaRPr lang="en-US" sz="1600" baseline="-25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2" name="Straight Arrow Connector 17"/>
          <p:cNvCxnSpPr/>
          <p:nvPr/>
        </p:nvCxnSpPr>
        <p:spPr>
          <a:xfrm>
            <a:off x="822705" y="3325478"/>
            <a:ext cx="0" cy="20428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8"/>
          <p:cNvSpPr txBox="1"/>
          <p:nvPr/>
        </p:nvSpPr>
        <p:spPr>
          <a:xfrm>
            <a:off x="3799816" y="555088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Scale out/in</a:t>
            </a:r>
            <a:endParaRPr lang="en-US" dirty="0">
              <a:latin typeface="+mj-lt"/>
            </a:endParaRPr>
          </a:p>
        </p:txBody>
      </p:sp>
      <p:cxnSp>
        <p:nvCxnSpPr>
          <p:cNvPr id="34" name="Straight Arrow Connector 19"/>
          <p:cNvCxnSpPr/>
          <p:nvPr/>
        </p:nvCxnSpPr>
        <p:spPr>
          <a:xfrm flipH="1">
            <a:off x="938497" y="5550886"/>
            <a:ext cx="7872128" cy="456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0"/>
          <p:cNvSpPr txBox="1"/>
          <p:nvPr/>
        </p:nvSpPr>
        <p:spPr>
          <a:xfrm rot="16200000">
            <a:off x="-210912" y="416225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Scale up/down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9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 txBox="1">
            <a:spLocks/>
          </p:cNvSpPr>
          <p:nvPr/>
        </p:nvSpPr>
        <p:spPr>
          <a:xfrm>
            <a:off x="724277" y="1268760"/>
            <a:ext cx="7962523" cy="5112568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 defTabSz="914400">
              <a:spcBef>
                <a:spcPct val="20000"/>
              </a:spcBef>
              <a:defRPr/>
            </a:pPr>
            <a:r>
              <a:rPr lang="en-US" sz="3000" dirty="0">
                <a:solidFill>
                  <a:schemeClr val="tx2"/>
                </a:solidFill>
              </a:rPr>
              <a:t>How much </a:t>
            </a:r>
            <a:r>
              <a:rPr lang="en-US" sz="3000" dirty="0" smtClean="0">
                <a:solidFill>
                  <a:schemeClr val="tx2"/>
                </a:solidFill>
              </a:rPr>
              <a:t>“single </a:t>
            </a:r>
            <a:r>
              <a:rPr lang="en-US" sz="3000" dirty="0">
                <a:solidFill>
                  <a:schemeClr val="tx2"/>
                </a:solidFill>
              </a:rPr>
              <a:t>database”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000" dirty="0" smtClean="0">
              <a:solidFill>
                <a:schemeClr val="tx2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78" y="1769296"/>
            <a:ext cx="6715125" cy="138112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7" y="4356275"/>
            <a:ext cx="6715125" cy="129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1117953" y="4375998"/>
            <a:ext cx="7060676" cy="1440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78" y="3116466"/>
            <a:ext cx="6734175" cy="1209675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1041662" y="3113582"/>
            <a:ext cx="7060676" cy="1440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1117953" y="1851166"/>
            <a:ext cx="7060676" cy="130770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Ogget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5510"/>
              </p:ext>
            </p:extLst>
          </p:nvPr>
        </p:nvGraphicFramePr>
        <p:xfrm>
          <a:off x="724275" y="1808052"/>
          <a:ext cx="7736868" cy="967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Image" r:id="rId6" imgW="11225160" imgH="1402200" progId="Photoshop.Image.17">
                  <p:embed/>
                </p:oleObj>
              </mc:Choice>
              <mc:Fallback>
                <p:oleObj name="Image" r:id="rId6" imgW="11225160" imgH="1402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275" y="1808052"/>
                        <a:ext cx="7736868" cy="967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9693"/>
              </p:ext>
            </p:extLst>
          </p:nvPr>
        </p:nvGraphicFramePr>
        <p:xfrm>
          <a:off x="723600" y="1808052"/>
          <a:ext cx="7736870" cy="229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Image" r:id="rId8" imgW="18704520" imgH="5549040" progId="Photoshop.Image.17">
                  <p:embed/>
                </p:oleObj>
              </mc:Choice>
              <mc:Fallback>
                <p:oleObj name="Image" r:id="rId8" imgW="18704520" imgH="55490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3600" y="1808052"/>
                        <a:ext cx="7736870" cy="2294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526892"/>
              </p:ext>
            </p:extLst>
          </p:nvPr>
        </p:nvGraphicFramePr>
        <p:xfrm>
          <a:off x="723600" y="1808052"/>
          <a:ext cx="7736870" cy="315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Image" r:id="rId10" imgW="11225160" imgH="4579920" progId="Photoshop.Image.17">
                  <p:embed/>
                </p:oleObj>
              </mc:Choice>
              <mc:Fallback>
                <p:oleObj name="Image" r:id="rId10" imgW="11225160" imgH="45799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3600" y="1808052"/>
                        <a:ext cx="7736870" cy="3157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54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 txBox="1">
            <a:spLocks/>
          </p:cNvSpPr>
          <p:nvPr/>
        </p:nvSpPr>
        <p:spPr>
          <a:xfrm>
            <a:off x="724277" y="1268760"/>
            <a:ext cx="7962523" cy="5112568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000" dirty="0" smtClean="0">
                <a:solidFill>
                  <a:schemeClr val="tx2"/>
                </a:solidFill>
              </a:rPr>
              <a:t>Performance sharing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pic>
        <p:nvPicPr>
          <p:cNvPr id="3074" name="Picture 2" descr="un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8769"/>
            <a:ext cx="6477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attro data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8770"/>
            <a:ext cx="6477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nti data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08768"/>
            <a:ext cx="6477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760806" y="5075852"/>
            <a:ext cx="209938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Example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20 * S3 (100 DTU)</a:t>
            </a:r>
          </a:p>
          <a:p>
            <a:pPr algn="ctr"/>
            <a:r>
              <a:rPr lang="it-IT" dirty="0" smtClean="0"/>
              <a:t>€ 2.529,60/</a:t>
            </a:r>
            <a:r>
              <a:rPr lang="it-IT" dirty="0" err="1" smtClean="0"/>
              <a:t>mo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760806" y="5075852"/>
            <a:ext cx="209938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Example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4 * S3 (100 DTU)</a:t>
            </a:r>
          </a:p>
          <a:p>
            <a:pPr algn="ctr"/>
            <a:r>
              <a:rPr lang="it-IT" dirty="0" smtClean="0"/>
              <a:t>€ 505,92/</a:t>
            </a:r>
            <a:r>
              <a:rPr lang="it-IT" dirty="0" err="1" smtClean="0"/>
              <a:t>mo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6760806" y="5077011"/>
            <a:ext cx="209938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Example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1 * S3 (100 DTU)</a:t>
            </a:r>
          </a:p>
          <a:p>
            <a:pPr algn="ctr"/>
            <a:r>
              <a:rPr lang="it-IT" dirty="0" smtClean="0"/>
              <a:t>€ 126,48/</a:t>
            </a:r>
            <a:r>
              <a:rPr lang="it-IT" dirty="0" err="1" smtClean="0"/>
              <a:t>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19" grpId="1" animBg="1"/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 database </a:t>
            </a:r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Generally available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Evolution of elastic database management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“</a:t>
            </a:r>
            <a:r>
              <a:rPr lang="en-US" sz="2400" dirty="0">
                <a:solidFill>
                  <a:schemeClr val="tx1"/>
                </a:solidFill>
              </a:rPr>
              <a:t>Container” of </a:t>
            </a:r>
            <a:r>
              <a:rPr lang="en-US" sz="2400" dirty="0" err="1">
                <a:solidFill>
                  <a:schemeClr val="tx1"/>
                </a:solidFill>
              </a:rPr>
              <a:t>eDTU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it-IT" sz="2400" dirty="0">
                <a:solidFill>
                  <a:schemeClr val="tx1"/>
                </a:solidFill>
              </a:rPr>
              <a:t>Resource </a:t>
            </a:r>
            <a:r>
              <a:rPr lang="en-US" sz="2400" dirty="0">
                <a:solidFill>
                  <a:schemeClr val="tx1"/>
                </a:solidFill>
              </a:rPr>
              <a:t>Sharing </a:t>
            </a:r>
          </a:p>
          <a:p>
            <a:r>
              <a:rPr lang="it-IT" sz="2400" dirty="0" err="1" smtClean="0">
                <a:solidFill>
                  <a:schemeClr val="tx1"/>
                </a:solidFill>
              </a:rPr>
              <a:t>Predictable</a:t>
            </a:r>
            <a:r>
              <a:rPr lang="it-IT" sz="2400" dirty="0" smtClean="0">
                <a:solidFill>
                  <a:schemeClr val="tx1"/>
                </a:solidFill>
              </a:rPr>
              <a:t> budget</a:t>
            </a:r>
          </a:p>
          <a:p>
            <a:r>
              <a:rPr lang="it-IT" sz="2400" dirty="0" smtClean="0">
                <a:solidFill>
                  <a:schemeClr val="tx1"/>
                </a:solidFill>
              </a:rPr>
              <a:t>Scalable</a:t>
            </a:r>
          </a:p>
          <a:p>
            <a:r>
              <a:rPr lang="it-IT" sz="2400" dirty="0" err="1" smtClean="0">
                <a:solidFill>
                  <a:schemeClr val="tx1"/>
                </a:solidFill>
              </a:rPr>
              <a:t>Not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ideal</a:t>
            </a:r>
            <a:r>
              <a:rPr lang="it-IT" sz="2400" dirty="0" smtClean="0">
                <a:solidFill>
                  <a:schemeClr val="tx1"/>
                </a:solidFill>
              </a:rPr>
              <a:t> for </a:t>
            </a:r>
            <a:r>
              <a:rPr lang="it-IT" sz="2400" dirty="0" err="1" smtClean="0">
                <a:solidFill>
                  <a:schemeClr val="tx1"/>
                </a:solidFill>
              </a:rPr>
              <a:t>every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scenarios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</a:t>
            </a:r>
            <a:endParaRPr lang="it-IT" sz="2400" dirty="0" smtClean="0">
              <a:solidFill>
                <a:schemeClr val="tx1"/>
              </a:solidFill>
            </a:endParaRPr>
          </a:p>
          <a:p>
            <a:r>
              <a:rPr lang="it-IT" sz="2400" dirty="0" smtClean="0">
                <a:solidFill>
                  <a:schemeClr val="tx1"/>
                </a:solidFill>
              </a:rPr>
              <a:t>Use </a:t>
            </a:r>
            <a:r>
              <a:rPr lang="it-IT" sz="2400" dirty="0" err="1" smtClean="0">
                <a:solidFill>
                  <a:schemeClr val="tx1"/>
                </a:solidFill>
              </a:rPr>
              <a:t>it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only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if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you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need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it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words</a:t>
            </a:r>
            <a:endParaRPr lang="it-IT" dirty="0"/>
          </a:p>
        </p:txBody>
      </p:sp>
      <p:pic>
        <p:nvPicPr>
          <p:cNvPr id="3074" name="Picture 2" descr="Bus, Motorcoach, Transportation, Motorbus, Tou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91" y="2348474"/>
            <a:ext cx="3691309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3150"/>
            <a:ext cx="3625850" cy="247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4450936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01814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91" y="2523331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41" y="3487134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07" y="4351462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8" y="1449056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76" y="2397281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ar, Sports Car, Luxury, Model, Auto, Auto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57" y="3403237"/>
            <a:ext cx="2349500" cy="16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45243" y="1821442"/>
            <a:ext cx="363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Single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048993" y="1890667"/>
            <a:ext cx="363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Shared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9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424" y="1500690"/>
            <a:ext cx="2075376" cy="777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92" y="1442546"/>
            <a:ext cx="3632416" cy="893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450" y="4787980"/>
            <a:ext cx="1693660" cy="354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926" y="2739110"/>
            <a:ext cx="2138372" cy="727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059" y="4569531"/>
            <a:ext cx="1656105" cy="573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482" y="2767573"/>
            <a:ext cx="2707036" cy="67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361128"/>
            <a:ext cx="2493926" cy="1483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56" y="3956940"/>
            <a:ext cx="1820854" cy="5776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4825" y="4072121"/>
            <a:ext cx="1448574" cy="347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6965" y="3956940"/>
            <a:ext cx="1036948" cy="10369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9526" y="5522848"/>
            <a:ext cx="1514000" cy="3220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1110" y="5455600"/>
            <a:ext cx="1308816" cy="4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n 5"/>
          <p:cNvSpPr/>
          <p:nvPr/>
        </p:nvSpPr>
        <p:spPr bwMode="auto">
          <a:xfrm>
            <a:off x="7731972" y="3112218"/>
            <a:ext cx="979648" cy="2272961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 smtClean="0">
              <a:solidFill>
                <a:srgbClr val="000000"/>
              </a:solidFill>
            </a:endParaRPr>
          </a:p>
        </p:txBody>
      </p:sp>
      <p:sp>
        <p:nvSpPr>
          <p:cNvPr id="6" name="Freccia circolare in giù 5"/>
          <p:cNvSpPr/>
          <p:nvPr/>
        </p:nvSpPr>
        <p:spPr>
          <a:xfrm flipH="1">
            <a:off x="7210425" y="2619375"/>
            <a:ext cx="1012241" cy="39052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3" name="Freccia circolare in giù 52"/>
          <p:cNvSpPr/>
          <p:nvPr/>
        </p:nvSpPr>
        <p:spPr>
          <a:xfrm>
            <a:off x="7231064" y="2609373"/>
            <a:ext cx="1012241" cy="39052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42925" y="2477197"/>
            <a:ext cx="7096125" cy="34163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Elastic database </a:t>
            </a:r>
            <a:r>
              <a:rPr lang="en-US" dirty="0" smtClean="0"/>
              <a:t>pool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Easy to </a:t>
            </a:r>
            <a:r>
              <a:rPr lang="it-IT" dirty="0" err="1" smtClean="0"/>
              <a:t>understand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4294967295"/>
          </p:nvPr>
        </p:nvSpPr>
        <p:spPr>
          <a:xfrm>
            <a:off x="342900" y="1334197"/>
            <a:ext cx="8467725" cy="10756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Vertical: Scale-up or </a:t>
            </a:r>
            <a:r>
              <a:rPr lang="en-US" sz="2800" dirty="0" smtClean="0"/>
              <a:t>scale-down (DTU)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Horizontal: Scale-out or </a:t>
            </a:r>
            <a:r>
              <a:rPr lang="en-US" sz="2800" dirty="0" smtClean="0"/>
              <a:t>scale-in (</a:t>
            </a:r>
            <a:r>
              <a:rPr lang="en-US" sz="2800" dirty="0" err="1" smtClean="0"/>
              <a:t>db</a:t>
            </a:r>
            <a:r>
              <a:rPr lang="en-US" sz="2800" dirty="0" smtClean="0"/>
              <a:t> </a:t>
            </a:r>
            <a:r>
              <a:rPr lang="en-US" sz="2800" dirty="0" err="1" smtClean="0"/>
              <a:t>nums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5" name="Gruppo 4"/>
          <p:cNvGrpSpPr/>
          <p:nvPr/>
        </p:nvGrpSpPr>
        <p:grpSpPr>
          <a:xfrm>
            <a:off x="1205943" y="3143312"/>
            <a:ext cx="983991" cy="2264991"/>
            <a:chOff x="2962886" y="2952053"/>
            <a:chExt cx="983991" cy="2264991"/>
          </a:xfrm>
        </p:grpSpPr>
        <p:sp>
          <p:nvSpPr>
            <p:cNvPr id="23" name="Can 6"/>
            <p:cNvSpPr/>
            <p:nvPr/>
          </p:nvSpPr>
          <p:spPr bwMode="auto">
            <a:xfrm>
              <a:off x="2967229" y="2952053"/>
              <a:ext cx="979648" cy="2229995"/>
            </a:xfrm>
            <a:prstGeom prst="can">
              <a:avLst/>
            </a:prstGeom>
            <a:gradFill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0"/>
                  </a:schemeClr>
                </a:gs>
              </a:gsLst>
            </a:gra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Can 5"/>
            <p:cNvSpPr/>
            <p:nvPr/>
          </p:nvSpPr>
          <p:spPr bwMode="auto">
            <a:xfrm>
              <a:off x="2962886" y="3209926"/>
              <a:ext cx="979648" cy="2007118"/>
            </a:xfrm>
            <a:prstGeom prst="can">
              <a:avLst/>
            </a:prstGeom>
            <a:solidFill>
              <a:srgbClr val="92D050"/>
            </a:solidFill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aseline="-250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3" name="TextBox 18"/>
          <p:cNvSpPr txBox="1"/>
          <p:nvPr/>
        </p:nvSpPr>
        <p:spPr>
          <a:xfrm>
            <a:off x="3402449" y="555096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Scale </a:t>
            </a:r>
            <a:r>
              <a:rPr lang="en-US" dirty="0" err="1" smtClean="0">
                <a:latin typeface="+mj-lt"/>
              </a:rPr>
              <a:t>db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nums</a:t>
            </a:r>
            <a:r>
              <a:rPr lang="en-US" dirty="0" smtClean="0">
                <a:latin typeface="+mj-lt"/>
              </a:rPr>
              <a:t> out/in</a:t>
            </a:r>
            <a:endParaRPr lang="en-US" dirty="0">
              <a:latin typeface="+mj-lt"/>
            </a:endParaRPr>
          </a:p>
        </p:txBody>
      </p:sp>
      <p:cxnSp>
        <p:nvCxnSpPr>
          <p:cNvPr id="34" name="Straight Arrow Connector 19"/>
          <p:cNvCxnSpPr/>
          <p:nvPr/>
        </p:nvCxnSpPr>
        <p:spPr>
          <a:xfrm flipH="1">
            <a:off x="938497" y="5550886"/>
            <a:ext cx="7872128" cy="456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o 28"/>
          <p:cNvGrpSpPr/>
          <p:nvPr/>
        </p:nvGrpSpPr>
        <p:grpSpPr>
          <a:xfrm>
            <a:off x="2557654" y="3143312"/>
            <a:ext cx="983991" cy="2264990"/>
            <a:chOff x="2962886" y="2952053"/>
            <a:chExt cx="983991" cy="2264990"/>
          </a:xfrm>
        </p:grpSpPr>
        <p:sp>
          <p:nvSpPr>
            <p:cNvPr id="36" name="Can 6"/>
            <p:cNvSpPr/>
            <p:nvPr/>
          </p:nvSpPr>
          <p:spPr bwMode="auto">
            <a:xfrm>
              <a:off x="2967229" y="2952053"/>
              <a:ext cx="979648" cy="2229995"/>
            </a:xfrm>
            <a:prstGeom prst="can">
              <a:avLst/>
            </a:prstGeom>
            <a:gradFill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0"/>
                  </a:schemeClr>
                </a:gs>
              </a:gsLst>
            </a:gra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Can 5"/>
            <p:cNvSpPr/>
            <p:nvPr/>
          </p:nvSpPr>
          <p:spPr bwMode="auto">
            <a:xfrm>
              <a:off x="2962886" y="4278776"/>
              <a:ext cx="979648" cy="938267"/>
            </a:xfrm>
            <a:prstGeom prst="can">
              <a:avLst>
                <a:gd name="adj" fmla="val 32106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aseline="-25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3958668" y="3137688"/>
            <a:ext cx="983991" cy="2264991"/>
            <a:chOff x="2962886" y="2952053"/>
            <a:chExt cx="983991" cy="2264991"/>
          </a:xfrm>
        </p:grpSpPr>
        <p:sp>
          <p:nvSpPr>
            <p:cNvPr id="39" name="Can 6"/>
            <p:cNvSpPr/>
            <p:nvPr/>
          </p:nvSpPr>
          <p:spPr bwMode="auto">
            <a:xfrm>
              <a:off x="2967229" y="2952053"/>
              <a:ext cx="979648" cy="2229995"/>
            </a:xfrm>
            <a:prstGeom prst="can">
              <a:avLst/>
            </a:prstGeom>
            <a:gradFill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0"/>
                  </a:schemeClr>
                </a:gs>
              </a:gsLst>
            </a:gra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Can 5"/>
            <p:cNvSpPr/>
            <p:nvPr/>
          </p:nvSpPr>
          <p:spPr bwMode="auto">
            <a:xfrm>
              <a:off x="2962886" y="3767240"/>
              <a:ext cx="979648" cy="1449804"/>
            </a:xfrm>
            <a:prstGeom prst="can">
              <a:avLst/>
            </a:prstGeom>
            <a:solidFill>
              <a:srgbClr val="92D050"/>
            </a:solidFill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aseline="-25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uppo 40"/>
          <p:cNvGrpSpPr/>
          <p:nvPr/>
        </p:nvGrpSpPr>
        <p:grpSpPr>
          <a:xfrm>
            <a:off x="5310379" y="3137688"/>
            <a:ext cx="983991" cy="2264990"/>
            <a:chOff x="2962886" y="2952053"/>
            <a:chExt cx="983991" cy="2264990"/>
          </a:xfrm>
        </p:grpSpPr>
        <p:sp>
          <p:nvSpPr>
            <p:cNvPr id="42" name="Can 6"/>
            <p:cNvSpPr/>
            <p:nvPr/>
          </p:nvSpPr>
          <p:spPr bwMode="auto">
            <a:xfrm>
              <a:off x="2967229" y="2952053"/>
              <a:ext cx="979648" cy="2229995"/>
            </a:xfrm>
            <a:prstGeom prst="can">
              <a:avLst/>
            </a:prstGeom>
            <a:gradFill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0"/>
                  </a:schemeClr>
                </a:gs>
              </a:gsLst>
            </a:gra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Can 5"/>
            <p:cNvSpPr/>
            <p:nvPr/>
          </p:nvSpPr>
          <p:spPr bwMode="auto">
            <a:xfrm>
              <a:off x="2962886" y="4662590"/>
              <a:ext cx="979648" cy="554453"/>
            </a:xfrm>
            <a:prstGeom prst="can">
              <a:avLst>
                <a:gd name="adj" fmla="val 47567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aseline="-25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6570173" y="3112218"/>
            <a:ext cx="983991" cy="2264991"/>
            <a:chOff x="2962886" y="2952053"/>
            <a:chExt cx="983991" cy="2264991"/>
          </a:xfrm>
        </p:grpSpPr>
        <p:sp>
          <p:nvSpPr>
            <p:cNvPr id="45" name="Can 6"/>
            <p:cNvSpPr/>
            <p:nvPr/>
          </p:nvSpPr>
          <p:spPr bwMode="auto">
            <a:xfrm>
              <a:off x="2967229" y="2952053"/>
              <a:ext cx="979648" cy="2229995"/>
            </a:xfrm>
            <a:prstGeom prst="can">
              <a:avLst/>
            </a:prstGeom>
            <a:gradFill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0"/>
                  </a:schemeClr>
                </a:gs>
              </a:gsLst>
            </a:gradFill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aseline="-25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Can 5"/>
            <p:cNvSpPr/>
            <p:nvPr/>
          </p:nvSpPr>
          <p:spPr bwMode="auto">
            <a:xfrm>
              <a:off x="2962886" y="3583160"/>
              <a:ext cx="979648" cy="1633884"/>
            </a:xfrm>
            <a:prstGeom prst="can">
              <a:avLst/>
            </a:prstGeom>
            <a:solidFill>
              <a:srgbClr val="92D050"/>
            </a:solidFill>
            <a:ln w="28575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aseline="-250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Can 5"/>
          <p:cNvSpPr/>
          <p:nvPr/>
        </p:nvSpPr>
        <p:spPr bwMode="auto">
          <a:xfrm>
            <a:off x="7732842" y="3722146"/>
            <a:ext cx="979648" cy="1663033"/>
          </a:xfrm>
          <a:prstGeom prst="can">
            <a:avLst/>
          </a:prstGeom>
          <a:solidFill>
            <a:srgbClr val="92D05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aseline="-25000" dirty="0" smtClean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17"/>
          <p:cNvCxnSpPr/>
          <p:nvPr/>
        </p:nvCxnSpPr>
        <p:spPr>
          <a:xfrm flipH="1">
            <a:off x="446519" y="2477197"/>
            <a:ext cx="25478" cy="334607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0"/>
          <p:cNvSpPr txBox="1"/>
          <p:nvPr/>
        </p:nvSpPr>
        <p:spPr>
          <a:xfrm rot="16200000">
            <a:off x="-1113052" y="39655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Scale DTU pool up/down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1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  <p:bldP spid="6" grpId="1" animBg="1"/>
      <p:bldP spid="53" grpId="0" animBg="1"/>
      <p:bldP spid="53" grpId="1" animBg="1"/>
      <p:bldP spid="52" grpId="0" animBg="1"/>
      <p:bldP spid="5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 txBox="1">
            <a:spLocks/>
          </p:cNvSpPr>
          <p:nvPr/>
        </p:nvSpPr>
        <p:spPr>
          <a:xfrm>
            <a:off x="724277" y="1268760"/>
            <a:ext cx="7962523" cy="5112568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000" dirty="0" smtClean="0">
                <a:solidFill>
                  <a:schemeClr val="tx2"/>
                </a:solidFill>
              </a:rPr>
              <a:t>How much “elastic database”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graphicFrame>
        <p:nvGraphicFramePr>
          <p:cNvPr id="9" name="Ogget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01518"/>
              </p:ext>
            </p:extLst>
          </p:nvPr>
        </p:nvGraphicFramePr>
        <p:xfrm>
          <a:off x="162163" y="1890381"/>
          <a:ext cx="8679227" cy="2911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Image" r:id="rId3" imgW="11560320" imgH="3878640" progId="Photoshop.Image.17">
                  <p:embed/>
                </p:oleObj>
              </mc:Choice>
              <mc:Fallback>
                <p:oleObj name="Image" r:id="rId3" imgW="11560320" imgH="387864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63" y="1890381"/>
                        <a:ext cx="8679227" cy="2911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09491"/>
              </p:ext>
            </p:extLst>
          </p:nvPr>
        </p:nvGraphicFramePr>
        <p:xfrm>
          <a:off x="162163" y="1890381"/>
          <a:ext cx="8677236" cy="294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Image" r:id="rId5" imgW="11560320" imgH="3924360" progId="Photoshop.Image.17">
                  <p:embed/>
                </p:oleObj>
              </mc:Choice>
              <mc:Fallback>
                <p:oleObj name="Image" r:id="rId5" imgW="11560320" imgH="392436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63" y="1890381"/>
                        <a:ext cx="8677236" cy="294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78172"/>
              </p:ext>
            </p:extLst>
          </p:nvPr>
        </p:nvGraphicFramePr>
        <p:xfrm>
          <a:off x="169697" y="1895387"/>
          <a:ext cx="8677236" cy="295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Image" r:id="rId7" imgW="11560320" imgH="3931920" progId="Photoshop.Image.17">
                  <p:embed/>
                </p:oleObj>
              </mc:Choice>
              <mc:Fallback>
                <p:oleObj name="Image" r:id="rId7" imgW="11560320" imgH="393192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697" y="1895387"/>
                        <a:ext cx="8677236" cy="295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4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Comparison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Simple database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smtClean="0"/>
              <a:t>20 x S3 100DTU</a:t>
            </a:r>
          </a:p>
          <a:p>
            <a:r>
              <a:rPr lang="it-IT" dirty="0" smtClean="0"/>
              <a:t>Up to 2000DTU</a:t>
            </a:r>
          </a:p>
          <a:p>
            <a:endParaRPr lang="it-IT" dirty="0"/>
          </a:p>
          <a:p>
            <a:r>
              <a:rPr lang="it-IT" dirty="0" smtClean="0"/>
              <a:t>Up to 5TB </a:t>
            </a:r>
            <a:r>
              <a:rPr lang="it-IT" dirty="0"/>
              <a:t>(250GB/</a:t>
            </a:r>
            <a:r>
              <a:rPr lang="it-IT" dirty="0" err="1"/>
              <a:t>each</a:t>
            </a:r>
            <a:r>
              <a:rPr lang="it-IT" dirty="0"/>
              <a:t>)</a:t>
            </a:r>
          </a:p>
          <a:p>
            <a:endParaRPr lang="it-IT" dirty="0" smtClean="0"/>
          </a:p>
          <a:p>
            <a:r>
              <a:rPr lang="it-IT" dirty="0" smtClean="0"/>
              <a:t>€ 2.529,80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Elastic</a:t>
            </a:r>
            <a:r>
              <a:rPr lang="it-IT" dirty="0" smtClean="0"/>
              <a:t> database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 smtClean="0"/>
              <a:t>1 X STD 100eDTU</a:t>
            </a:r>
          </a:p>
          <a:p>
            <a:r>
              <a:rPr lang="it-IT" dirty="0" smtClean="0"/>
              <a:t>Up to 100DTU</a:t>
            </a:r>
          </a:p>
          <a:p>
            <a:endParaRPr lang="it-IT" dirty="0" smtClean="0"/>
          </a:p>
          <a:p>
            <a:r>
              <a:rPr lang="it-IT" dirty="0" smtClean="0"/>
              <a:t>Up to 100GB (250GB/</a:t>
            </a:r>
            <a:r>
              <a:rPr lang="it-IT" dirty="0" err="1" smtClean="0"/>
              <a:t>each</a:t>
            </a:r>
            <a:r>
              <a:rPr lang="it-IT" dirty="0" smtClean="0"/>
              <a:t>)</a:t>
            </a:r>
          </a:p>
          <a:p>
            <a:endParaRPr lang="it-IT" dirty="0"/>
          </a:p>
          <a:p>
            <a:r>
              <a:rPr lang="it-IT" dirty="0" smtClean="0"/>
              <a:t>€ 188,22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3400425" y="4514848"/>
            <a:ext cx="234315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b="1" dirty="0" err="1" smtClean="0"/>
              <a:t>You</a:t>
            </a:r>
            <a:r>
              <a:rPr lang="it-IT" sz="2400" b="1" dirty="0" smtClean="0"/>
              <a:t> SAVE</a:t>
            </a:r>
          </a:p>
          <a:p>
            <a:pPr algn="ctr"/>
            <a:r>
              <a:rPr lang="it-IT" sz="2400" b="1" dirty="0" smtClean="0"/>
              <a:t>20x DTU</a:t>
            </a:r>
          </a:p>
          <a:p>
            <a:pPr algn="ctr"/>
            <a:r>
              <a:rPr lang="it-IT" sz="2400" b="1" dirty="0" smtClean="0"/>
              <a:t>13x </a:t>
            </a:r>
            <a:r>
              <a:rPr lang="it-IT" sz="2400" b="1" dirty="0" err="1" smtClean="0"/>
              <a:t>expense</a:t>
            </a:r>
            <a:endParaRPr lang="it-IT" sz="2400" b="1" dirty="0"/>
          </a:p>
        </p:txBody>
      </p:sp>
      <p:sp>
        <p:nvSpPr>
          <p:cNvPr id="2" name="Rettangolo 1"/>
          <p:cNvSpPr/>
          <p:nvPr/>
        </p:nvSpPr>
        <p:spPr>
          <a:xfrm>
            <a:off x="1930356" y="4699513"/>
            <a:ext cx="5283288" cy="830997"/>
          </a:xfrm>
          <a:prstGeom prst="rect">
            <a:avLst/>
          </a:prstGeom>
          <a:solidFill>
            <a:schemeClr val="lt1">
              <a:alpha val="48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LIMITS (</a:t>
            </a:r>
            <a:r>
              <a:rPr lang="it-IT" sz="4800" b="1" dirty="0">
                <a:solidFill>
                  <a:srgbClr val="FF0000"/>
                </a:solidFill>
                <a:latin typeface="Wingdings" pitchFamily="2" charset="2"/>
              </a:rPr>
              <a:t>MNU</a:t>
            </a:r>
            <a:r>
              <a:rPr lang="en-US" sz="4800" b="1" dirty="0">
                <a:solidFill>
                  <a:srgbClr val="FF0000"/>
                </a:solidFill>
              </a:rPr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8731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174612" y="157943"/>
            <a:ext cx="8794302" cy="120534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45691" y="1363288"/>
            <a:ext cx="8652143" cy="38705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4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98091" y="1515688"/>
            <a:ext cx="8652143" cy="3870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135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6190" lvl="1" indent="-258435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Segoe UI" pitchFamily="34" charset="0"/>
              <a:buChar char="–"/>
              <a:defRPr sz="24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99162" indent="-257244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>
                  <a:lumMod val="75000"/>
                  <a:lumOff val="25000"/>
                </a:schemeClr>
              </a:buClr>
              <a:buSzPct val="85000"/>
              <a:buFont typeface="Courier New" pitchFamily="49" charset="0"/>
              <a:buChar char="o"/>
              <a:defRPr sz="135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1500">
                <a:solidFill>
                  <a:schemeClr val="tx2"/>
                </a:solidFill>
              </a:defRPr>
            </a:lvl4pPr>
            <a:lvl5pPr marL="2057400" indent="-228600">
              <a:spcBef>
                <a:spcPct val="20000"/>
              </a:spcBef>
              <a:buFont typeface="Wingdings" charset="2"/>
              <a:buChar char="§"/>
              <a:defRPr sz="1500">
                <a:solidFill>
                  <a:schemeClr val="tx2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da-DK" sz="3600" dirty="0"/>
              <a:t>Have fun </a:t>
            </a:r>
            <a:r>
              <a:rPr lang="da-DK" sz="3600" dirty="0" smtClean="0"/>
              <a:t>with Elastic Scale &amp; </a:t>
            </a:r>
            <a:r>
              <a:rPr lang="da-DK" sz="3600" dirty="0"/>
              <a:t>Elastic </a:t>
            </a:r>
            <a:r>
              <a:rPr lang="da-DK" sz="3600" dirty="0" smtClean="0"/>
              <a:t>DB</a:t>
            </a:r>
            <a:endParaRPr lang="en-US" sz="3600" dirty="0"/>
          </a:p>
          <a:p>
            <a:r>
              <a:rPr lang="en-US" dirty="0" err="1" smtClean="0"/>
              <a:t>ShardMap</a:t>
            </a:r>
            <a:r>
              <a:rPr lang="en-US" dirty="0" smtClean="0"/>
              <a:t> Manager (Application – SSMS)</a:t>
            </a:r>
          </a:p>
          <a:p>
            <a:r>
              <a:rPr lang="en-US" dirty="0" smtClean="0"/>
              <a:t>Elastic Database Pool (Azure Portal)</a:t>
            </a:r>
          </a:p>
          <a:p>
            <a:r>
              <a:rPr lang="it-IT" dirty="0" err="1"/>
              <a:t>Elastic</a:t>
            </a:r>
            <a:r>
              <a:rPr lang="it-IT" dirty="0"/>
              <a:t> </a:t>
            </a:r>
            <a:r>
              <a:rPr lang="it-IT" dirty="0" smtClean="0"/>
              <a:t>Database Jobs</a:t>
            </a:r>
            <a:r>
              <a:rPr lang="en-US" dirty="0" smtClean="0"/>
              <a:t> </a:t>
            </a:r>
            <a:r>
              <a:rPr lang="en-US" dirty="0"/>
              <a:t>(Azure </a:t>
            </a:r>
            <a:r>
              <a:rPr lang="en-US" dirty="0" smtClean="0"/>
              <a:t>Portal, if in time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0047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600" b="1" dirty="0" smtClean="0"/>
              <a:t>Azure SQL Database Elastic Scale Ch9</a:t>
            </a:r>
            <a:br>
              <a:rPr lang="en-US" sz="2600" b="1" dirty="0" smtClean="0"/>
            </a:b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channel9.msdn.com/Shows/Data-Exposed/Azure-SQL-Database-Elastic-Scale</a:t>
            </a:r>
            <a:endParaRPr lang="en-US" sz="2000" b="1" dirty="0" smtClean="0">
              <a:solidFill>
                <a:srgbClr val="125DB6"/>
              </a:solidFill>
            </a:endParaRPr>
          </a:p>
          <a:p>
            <a:endParaRPr lang="en-US" sz="1000" b="1" dirty="0" smtClean="0">
              <a:solidFill>
                <a:srgbClr val="125DB6"/>
              </a:solidFill>
              <a:hlinkClick r:id="rId3"/>
            </a:endParaRPr>
          </a:p>
          <a:p>
            <a:r>
              <a:rPr lang="en-US" sz="2600" b="1" dirty="0" smtClean="0"/>
              <a:t>SQL Database Service Level Agreement (SLA)</a:t>
            </a:r>
          </a:p>
          <a:p>
            <a:pPr indent="12700">
              <a:buNone/>
            </a:pPr>
            <a:r>
              <a:rPr lang="en-US" sz="2000" b="1" dirty="0">
                <a:solidFill>
                  <a:srgbClr val="125DB6"/>
                </a:solidFill>
                <a:hlinkClick r:id="rId2"/>
              </a:rPr>
              <a:t>azure.microsoft.com/it-it/support/legal/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sla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/</a:t>
            </a:r>
          </a:p>
          <a:p>
            <a:pPr indent="12700">
              <a:buNone/>
            </a:pPr>
            <a:endParaRPr lang="en-US" sz="1000" b="1" dirty="0" smtClean="0">
              <a:solidFill>
                <a:srgbClr val="125DB6"/>
              </a:solidFill>
              <a:hlinkClick r:id="rId2"/>
            </a:endParaRPr>
          </a:p>
          <a:p>
            <a:r>
              <a:rPr lang="en-US" sz="2600" b="1" dirty="0" smtClean="0"/>
              <a:t>SQL Database pricing</a:t>
            </a:r>
            <a:endParaRPr lang="en-US" sz="2600" b="1" dirty="0" smtClean="0">
              <a:hlinkClick r:id="rId2"/>
            </a:endParaRPr>
          </a:p>
          <a:p>
            <a:pPr indent="12700">
              <a:buNone/>
            </a:pP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azure.microsoft.com/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en-gb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/pricing/details/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-database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/</a:t>
            </a:r>
            <a:endParaRPr lang="en-US" b="1" dirty="0" smtClean="0">
              <a:solidFill>
                <a:srgbClr val="125DB6"/>
              </a:solidFill>
              <a:hlinkClick r:id="rId2"/>
            </a:endParaRPr>
          </a:p>
          <a:p>
            <a:r>
              <a:rPr lang="en-US" sz="2600" b="1" dirty="0"/>
              <a:t>Guidelines and Limitations (Windows Azure SQL Database)</a:t>
            </a:r>
            <a:endParaRPr lang="en-US" sz="2600" b="1" dirty="0">
              <a:hlinkClick r:id="rId2"/>
            </a:endParaRPr>
          </a:p>
          <a:p>
            <a:pPr indent="12700">
              <a:buNone/>
            </a:pPr>
            <a:r>
              <a:rPr lang="en-US" sz="2000" b="1" dirty="0">
                <a:solidFill>
                  <a:srgbClr val="125DB6"/>
                </a:solidFill>
                <a:hlinkClick r:id="rId2"/>
              </a:rPr>
              <a:t>docs.microsoft.com/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en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-us/azure/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-database/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-database-general-limitations</a:t>
            </a:r>
          </a:p>
          <a:p>
            <a:pPr marL="228600" lvl="4">
              <a:buNone/>
            </a:pPr>
            <a:endParaRPr lang="it-IT" sz="2800" dirty="0" smtClean="0"/>
          </a:p>
        </p:txBody>
      </p:sp>
    </p:spTree>
    <p:extLst>
      <p:ext uri="{BB962C8B-B14F-4D97-AF65-F5344CB8AC3E}">
        <p14:creationId xmlns:p14="http://schemas.microsoft.com/office/powerpoint/2010/main" val="21030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buNone/>
            </a:pPr>
            <a:endParaRPr lang="en-US" sz="1000" b="1" dirty="0" smtClean="0">
              <a:solidFill>
                <a:srgbClr val="125DB6"/>
              </a:solidFill>
              <a:hlinkClick r:id="rId2"/>
            </a:endParaRPr>
          </a:p>
          <a:p>
            <a:r>
              <a:rPr lang="en-US" sz="2600" b="1" dirty="0"/>
              <a:t>Elastic database pool for SQL databases</a:t>
            </a:r>
            <a:endParaRPr lang="en-US" sz="2600" b="1" dirty="0" smtClean="0"/>
          </a:p>
          <a:p>
            <a:pPr indent="12700">
              <a:buNone/>
            </a:pP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docs.microsoft.com/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en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-us/azure/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-database/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-database-elastic-pool</a:t>
            </a:r>
          </a:p>
          <a:p>
            <a:pPr indent="12700">
              <a:buNone/>
            </a:pPr>
            <a:endParaRPr lang="en-US" sz="1000" b="1" dirty="0" smtClean="0">
              <a:solidFill>
                <a:srgbClr val="125DB6"/>
              </a:solidFill>
              <a:hlinkClick r:id="rId2"/>
            </a:endParaRPr>
          </a:p>
          <a:p>
            <a:pPr indent="12700">
              <a:buNone/>
            </a:pP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docs.microsoft.com/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en-gb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/azure/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-database/</a:t>
            </a:r>
            <a:r>
              <a:rPr lang="en-US" sz="2000" b="1" dirty="0" err="1" smtClean="0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 smtClean="0">
                <a:solidFill>
                  <a:srgbClr val="125DB6"/>
                </a:solidFill>
                <a:hlinkClick r:id="rId2"/>
              </a:rPr>
              <a:t>-database-elastic-pool-guidance</a:t>
            </a:r>
          </a:p>
          <a:p>
            <a:pPr indent="12700">
              <a:buNone/>
            </a:pPr>
            <a:endParaRPr lang="en-US" sz="2000" b="1" dirty="0">
              <a:solidFill>
                <a:srgbClr val="125DB6"/>
              </a:solidFill>
              <a:hlinkClick r:id="rId2"/>
            </a:endParaRPr>
          </a:p>
          <a:p>
            <a:pPr indent="12700">
              <a:buNone/>
            </a:pPr>
            <a:r>
              <a:rPr lang="en-US" sz="2000" b="1" dirty="0">
                <a:solidFill>
                  <a:srgbClr val="125DB6"/>
                </a:solidFill>
                <a:hlinkClick r:id="rId2"/>
              </a:rPr>
              <a:t>docs.microsoft.com/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en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-us/azure/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-database/</a:t>
            </a:r>
            <a:r>
              <a:rPr lang="en-US" sz="2000" b="1" dirty="0" err="1">
                <a:solidFill>
                  <a:srgbClr val="125DB6"/>
                </a:solidFill>
                <a:hlinkClick r:id="rId2"/>
              </a:rPr>
              <a:t>sql</a:t>
            </a:r>
            <a:r>
              <a:rPr lang="en-US" sz="2000" b="1" dirty="0">
                <a:solidFill>
                  <a:srgbClr val="125DB6"/>
                </a:solidFill>
                <a:hlinkClick r:id="rId2"/>
              </a:rPr>
              <a:t>-database-elastic-jobs-getting-started</a:t>
            </a:r>
            <a:endParaRPr lang="en-US" sz="2000" b="1" dirty="0" smtClean="0">
              <a:solidFill>
                <a:srgbClr val="125DB6"/>
              </a:solidFill>
              <a:hlinkClick r:id="rId2"/>
            </a:endParaRPr>
          </a:p>
          <a:p>
            <a:pPr marL="228600" lvl="4">
              <a:buNone/>
            </a:pPr>
            <a:endParaRPr lang="it-IT" sz="2800" dirty="0" smtClean="0"/>
          </a:p>
        </p:txBody>
      </p:sp>
    </p:spTree>
    <p:extLst>
      <p:ext uri="{BB962C8B-B14F-4D97-AF65-F5344CB8AC3E}">
        <p14:creationId xmlns:p14="http://schemas.microsoft.com/office/powerpoint/2010/main" val="10286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buNone/>
            </a:pPr>
            <a:endParaRPr lang="en-US" sz="1000" b="1" dirty="0" smtClean="0">
              <a:solidFill>
                <a:srgbClr val="125DB6"/>
              </a:solidFill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depends on your ...</a:t>
            </a:r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9600" b="1" dirty="0" smtClean="0"/>
              <a:t>budget</a:t>
            </a:r>
            <a:endParaRPr lang="en-US" sz="9600" b="1" dirty="0">
              <a:hlinkClick r:id="rId2"/>
            </a:endParaRPr>
          </a:p>
          <a:p>
            <a:pPr marL="228600" lvl="4">
              <a:buNone/>
            </a:pPr>
            <a:endParaRPr lang="it-IT" sz="2800" dirty="0" smtClean="0"/>
          </a:p>
        </p:txBody>
      </p:sp>
    </p:spTree>
    <p:extLst>
      <p:ext uri="{BB962C8B-B14F-4D97-AF65-F5344CB8AC3E}">
        <p14:creationId xmlns:p14="http://schemas.microsoft.com/office/powerpoint/2010/main" val="190101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242300" cy="46958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Questions</a:t>
            </a:r>
            <a:r>
              <a:rPr lang="it-IT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>
                <a:latin typeface="Segoe UI Light" pitchFamily="34" charset="0"/>
                <a:cs typeface="Segoe UI Light" panose="020B0502040204020203" pitchFamily="34" charset="0"/>
              </a:rPr>
              <a:t>Thanks</a:t>
            </a:r>
            <a:r>
              <a:rPr lang="it-IT" sz="3600" dirty="0">
                <a:latin typeface="Segoe UI Light" pitchFamily="34" charset="0"/>
                <a:cs typeface="Segoe UI Light" panose="020B0502040204020203" pitchFamily="34" charset="0"/>
              </a:rPr>
              <a:t>!</a:t>
            </a:r>
            <a:endParaRPr lang="en-US" sz="3600" dirty="0">
              <a:latin typeface="Segoe UI Light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si0.twimg.com/profile_images/2284174758/v65oai7fxn47qv9nect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3386" y="510988"/>
            <a:ext cx="2533838" cy="25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0" y="260348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AB2E8"/>
                </a:solidFill>
              </a:rPr>
              <a:t>#</a:t>
            </a:r>
            <a:r>
              <a:rPr lang="en-US" sz="2000" b="1" dirty="0" err="1">
                <a:solidFill>
                  <a:srgbClr val="1AB2E8"/>
                </a:solidFill>
              </a:rPr>
              <a:t>sqlsatParma</a:t>
            </a:r>
            <a:endParaRPr lang="en-US" sz="2000" b="1" dirty="0">
              <a:solidFill>
                <a:srgbClr val="1AB2E8"/>
              </a:solidFill>
            </a:endParaRPr>
          </a:p>
          <a:p>
            <a:pPr algn="ctr"/>
            <a:r>
              <a:rPr lang="en-US" sz="2000" b="1" dirty="0">
                <a:solidFill>
                  <a:srgbClr val="1AB2E8"/>
                </a:solidFill>
              </a:rPr>
              <a:t>#sqlsat566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Organizers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42" y="1655368"/>
            <a:ext cx="4094005" cy="871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733" y="3052489"/>
            <a:ext cx="1549368" cy="1131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00" y="1655368"/>
            <a:ext cx="2397834" cy="89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16" y="4358398"/>
            <a:ext cx="3814329" cy="11442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53916" y="2553539"/>
            <a:ext cx="3590638" cy="1573453"/>
            <a:chOff x="1238832" y="4362171"/>
            <a:chExt cx="3590638" cy="15734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017" y="4362171"/>
              <a:ext cx="1573453" cy="15734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38832" y="5383619"/>
              <a:ext cx="2983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getlatestversion.it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963" y="4630855"/>
            <a:ext cx="2307942" cy="11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indent="358775"/>
            <a:r>
              <a:rPr lang="it-IT" sz="2800" dirty="0" err="1"/>
              <a:t>Scalability</a:t>
            </a:r>
            <a:endParaRPr lang="it-IT" sz="2800" dirty="0"/>
          </a:p>
          <a:p>
            <a:pPr lvl="0" indent="358775"/>
            <a:r>
              <a:rPr lang="it-IT" sz="2800" dirty="0"/>
              <a:t>Service </a:t>
            </a:r>
            <a:r>
              <a:rPr lang="it-IT" sz="2800" dirty="0" err="1"/>
              <a:t>evolution</a:t>
            </a:r>
            <a:endParaRPr lang="it-IT" sz="2800" dirty="0"/>
          </a:p>
          <a:p>
            <a:pPr lvl="0" indent="358775"/>
            <a:r>
              <a:rPr lang="it-IT" sz="2800" dirty="0" err="1"/>
              <a:t>Elastic</a:t>
            </a:r>
            <a:r>
              <a:rPr lang="it-IT" sz="2800" dirty="0"/>
              <a:t> scale</a:t>
            </a:r>
          </a:p>
          <a:p>
            <a:pPr lvl="0" indent="358775"/>
            <a:r>
              <a:rPr lang="it-IT" sz="2800" dirty="0" err="1"/>
              <a:t>Prices</a:t>
            </a:r>
            <a:endParaRPr lang="it-IT" sz="2800" dirty="0"/>
          </a:p>
          <a:p>
            <a:pPr lvl="0" indent="358775"/>
            <a:r>
              <a:rPr lang="it-IT" sz="2800" dirty="0"/>
              <a:t>Performance </a:t>
            </a:r>
            <a:r>
              <a:rPr lang="it-IT" sz="2800" dirty="0" err="1"/>
              <a:t>sharing</a:t>
            </a:r>
            <a:endParaRPr lang="it-IT" sz="2800" dirty="0"/>
          </a:p>
          <a:p>
            <a:pPr lvl="0" indent="358775"/>
            <a:r>
              <a:rPr lang="en-US" sz="2800" dirty="0"/>
              <a:t>Elastic database pool</a:t>
            </a:r>
            <a:endParaRPr lang="it-IT" sz="2800" dirty="0"/>
          </a:p>
          <a:p>
            <a:pPr lvl="0" indent="358775"/>
            <a:r>
              <a:rPr lang="da-DK" sz="2800" dirty="0"/>
              <a:t>Have fun with Elastic Scale &amp; pool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2561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cs typeface="Segoe UI Light" panose="020B0502040204020203" pitchFamily="34" charset="0"/>
              </a:rPr>
              <a:t>Speaker | </a:t>
            </a:r>
            <a:r>
              <a:rPr lang="en-US" sz="3600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Emanuele </a:t>
            </a:r>
            <a:r>
              <a:rPr lang="en-US" sz="3600" dirty="0" err="1" smtClean="0">
                <a:solidFill>
                  <a:schemeClr val="accent1"/>
                </a:solidFill>
                <a:cs typeface="Segoe UI Light" panose="020B0502040204020203" pitchFamily="34" charset="0"/>
              </a:rPr>
              <a:t>Zanchettin</a:t>
            </a:r>
            <a:endParaRPr lang="en-US" sz="36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 sz="2400" dirty="0"/>
              <a:t>15+  </a:t>
            </a:r>
            <a:r>
              <a:rPr lang="it-IT" sz="2400" dirty="0" err="1"/>
              <a:t>years</a:t>
            </a:r>
            <a:r>
              <a:rPr lang="it-IT" sz="2400" dirty="0"/>
              <a:t> of </a:t>
            </a:r>
            <a:r>
              <a:rPr lang="it-IT" sz="2400" dirty="0" err="1"/>
              <a:t>experience</a:t>
            </a:r>
            <a:endParaRPr lang="it-IT" sz="2400" dirty="0"/>
          </a:p>
          <a:p>
            <a:pPr lvl="1">
              <a:buClr>
                <a:schemeClr val="accent6"/>
              </a:buClr>
            </a:pPr>
            <a:r>
              <a:rPr lang="it-IT" sz="2000" dirty="0"/>
              <a:t>data </a:t>
            </a:r>
            <a:r>
              <a:rPr lang="it-IT" sz="2000" dirty="0" err="1"/>
              <a:t>architect</a:t>
            </a:r>
            <a:r>
              <a:rPr lang="it-IT" sz="2000" dirty="0"/>
              <a:t> and </a:t>
            </a:r>
            <a:r>
              <a:rPr lang="it-IT" sz="2000" dirty="0" err="1"/>
              <a:t>consultant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</a:t>
            </a:r>
            <a:r>
              <a:rPr lang="it-IT" sz="2000" dirty="0" err="1"/>
              <a:t>SQLServer</a:t>
            </a:r>
            <a:r>
              <a:rPr lang="it-IT" sz="2000" dirty="0"/>
              <a:t> and </a:t>
            </a:r>
            <a:r>
              <a:rPr lang="it-IT" sz="2000" dirty="0" err="1"/>
              <a:t>Azure</a:t>
            </a:r>
            <a:r>
              <a:rPr lang="it-IT" sz="2000" dirty="0"/>
              <a:t> SQL Database</a:t>
            </a:r>
          </a:p>
          <a:p>
            <a:pPr lvl="1">
              <a:buClr>
                <a:schemeClr val="accent6"/>
              </a:buClr>
            </a:pPr>
            <a:r>
              <a:rPr lang="it-IT" sz="2000" dirty="0" err="1"/>
              <a:t>analyst</a:t>
            </a:r>
            <a:r>
              <a:rPr lang="it-IT" sz="2000" dirty="0"/>
              <a:t> and software </a:t>
            </a:r>
            <a:r>
              <a:rPr lang="it-IT" sz="2000" dirty="0" err="1"/>
              <a:t>developer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.NET</a:t>
            </a:r>
          </a:p>
          <a:p>
            <a:pPr lvl="1">
              <a:buClr>
                <a:schemeClr val="accent6"/>
              </a:buClr>
            </a:pPr>
            <a:r>
              <a:rPr lang="en-US" sz="2000" dirty="0"/>
              <a:t>coordinator of resources and IT projects</a:t>
            </a:r>
            <a:endParaRPr lang="it-IT" sz="2000" dirty="0"/>
          </a:p>
          <a:p>
            <a:pPr lvl="1">
              <a:buClr>
                <a:schemeClr val="accent6"/>
              </a:buClr>
            </a:pPr>
            <a:endParaRPr lang="it-IT" sz="2000" dirty="0"/>
          </a:p>
          <a:p>
            <a:pPr lvl="1">
              <a:buClr>
                <a:schemeClr val="accent6"/>
              </a:buClr>
            </a:pPr>
            <a:r>
              <a:rPr lang="it-IT" sz="2000" dirty="0" smtClean="0"/>
              <a:t>Community Lead </a:t>
            </a:r>
            <a:r>
              <a:rPr lang="it-IT" sz="2000" dirty="0" err="1" smtClean="0"/>
              <a:t>at</a:t>
            </a:r>
            <a:r>
              <a:rPr lang="it-IT" sz="2000" dirty="0" smtClean="0"/>
              <a:t> </a:t>
            </a:r>
            <a:r>
              <a:rPr lang="it-IT" sz="2000" dirty="0"/>
              <a:t>1nn0va – an </a:t>
            </a:r>
            <a:r>
              <a:rPr lang="it-IT" sz="2000" dirty="0" err="1"/>
              <a:t>Official</a:t>
            </a:r>
            <a:r>
              <a:rPr lang="it-IT" sz="2000" dirty="0"/>
              <a:t> Microsoft Community </a:t>
            </a:r>
          </a:p>
          <a:p>
            <a:pPr lvl="1">
              <a:buClr>
                <a:schemeClr val="accent6"/>
              </a:buClr>
            </a:pPr>
            <a:r>
              <a:rPr lang="it-IT" sz="2000" dirty="0"/>
              <a:t>Speaker </a:t>
            </a:r>
            <a:r>
              <a:rPr lang="it-IT" sz="2000" dirty="0" err="1"/>
              <a:t>about</a:t>
            </a:r>
            <a:r>
              <a:rPr lang="it-IT" sz="2000" dirty="0"/>
              <a:t> </a:t>
            </a:r>
            <a:r>
              <a:rPr lang="it-IT" sz="2000" dirty="0" err="1"/>
              <a:t>SQLServer</a:t>
            </a:r>
            <a:r>
              <a:rPr lang="it-IT" sz="2000" dirty="0"/>
              <a:t> and </a:t>
            </a:r>
            <a:r>
              <a:rPr lang="it-IT" sz="2000" dirty="0" err="1"/>
              <a:t>Azure</a:t>
            </a:r>
            <a:r>
              <a:rPr lang="it-IT" sz="2000" dirty="0"/>
              <a:t> SQL Database </a:t>
            </a:r>
            <a:r>
              <a:rPr lang="it-IT" sz="2000" dirty="0" err="1" smtClean="0"/>
              <a:t>technologies</a:t>
            </a:r>
            <a:endParaRPr lang="it-IT" sz="2000" dirty="0" smtClean="0"/>
          </a:p>
          <a:p>
            <a:pPr marL="347755" lvl="1" indent="0">
              <a:buClr>
                <a:schemeClr val="accent6"/>
              </a:buClr>
              <a:buNone/>
            </a:pPr>
            <a:r>
              <a:rPr lang="it-IT" sz="2000" dirty="0"/>
              <a:t/>
            </a:r>
            <a:br>
              <a:rPr lang="it-IT" sz="2000" dirty="0"/>
            </a:br>
            <a:endParaRPr lang="en-US" sz="2000" dirty="0"/>
          </a:p>
          <a:p>
            <a:pPr lvl="1">
              <a:buClr>
                <a:schemeClr val="accent6"/>
              </a:buClr>
            </a:pPr>
            <a:endParaRPr lang="en-US" sz="2000" dirty="0" smtClean="0"/>
          </a:p>
          <a:p>
            <a:pPr lvl="1">
              <a:buClr>
                <a:schemeClr val="accent6"/>
              </a:buClr>
            </a:pPr>
            <a:r>
              <a:rPr lang="en-US" sz="2000" dirty="0" smtClean="0"/>
              <a:t>CEO </a:t>
            </a:r>
            <a:r>
              <a:rPr lang="en-US" sz="2000" dirty="0"/>
              <a:t>and co-founder </a:t>
            </a:r>
            <a:r>
              <a:rPr lang="en-US" sz="2000" b="1" dirty="0" err="1" smtClean="0">
                <a:solidFill>
                  <a:srgbClr val="00729E"/>
                </a:solidFill>
              </a:rPr>
              <a:t>think</a:t>
            </a:r>
            <a:r>
              <a:rPr lang="en-US" sz="2000" b="1" dirty="0" err="1" smtClean="0">
                <a:solidFill>
                  <a:srgbClr val="EF8322"/>
                </a:solidFill>
              </a:rPr>
              <a:t>IT</a:t>
            </a:r>
            <a:r>
              <a:rPr lang="en-US" sz="2000" b="1" dirty="0" smtClean="0">
                <a:solidFill>
                  <a:srgbClr val="EF8322"/>
                </a:solidFill>
              </a:rPr>
              <a:t> </a:t>
            </a:r>
            <a:r>
              <a:rPr lang="en-US" sz="1500" dirty="0" smtClean="0"/>
              <a:t>ISO </a:t>
            </a:r>
            <a:r>
              <a:rPr lang="en-US" sz="1500" dirty="0"/>
              <a:t>9001:2008 (Quality) </a:t>
            </a:r>
            <a:r>
              <a:rPr lang="en-US" sz="1500" dirty="0" smtClean="0"/>
              <a:t>ISO/IEC </a:t>
            </a:r>
            <a:r>
              <a:rPr lang="en-US" sz="1500" dirty="0"/>
              <a:t>20000-1:2011 (IT Services)</a:t>
            </a:r>
          </a:p>
          <a:p>
            <a:pPr lvl="1">
              <a:buClr>
                <a:schemeClr val="accent6"/>
              </a:buClr>
            </a:pPr>
            <a:r>
              <a:rPr lang="en-US" sz="2000" dirty="0" smtClean="0"/>
              <a:t>ezanchettin@thinkit.it </a:t>
            </a:r>
            <a:r>
              <a:rPr lang="en-US" sz="2000" dirty="0"/>
              <a:t>– http://www.thinkit.it/</a:t>
            </a:r>
          </a:p>
          <a:p>
            <a:pPr marL="0" indent="0">
              <a:buNone/>
            </a:pPr>
            <a:endParaRPr lang="en-US" dirty="0"/>
          </a:p>
          <a:p>
            <a:pPr marL="347755" lvl="1" indent="0">
              <a:buNone/>
            </a:pP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19" y="2800926"/>
            <a:ext cx="1797895" cy="656807"/>
          </a:xfrm>
          <a:prstGeom prst="rect">
            <a:avLst/>
          </a:prstGeom>
        </p:spPr>
      </p:pic>
      <p:pic>
        <p:nvPicPr>
          <p:cNvPr id="5" name="Picture 6" descr="SQLSatur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65" y="4450915"/>
            <a:ext cx="1255058" cy="4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SQL Server &amp; Business Intelligence Conference 20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4"/>
          <a:stretch/>
        </p:blipFill>
        <p:spPr bwMode="auto">
          <a:xfrm>
            <a:off x="1693486" y="4327544"/>
            <a:ext cx="601409" cy="6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292" y="4450915"/>
            <a:ext cx="1179228" cy="44810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75" y="4450915"/>
            <a:ext cx="1162050" cy="447675"/>
          </a:xfrm>
          <a:prstGeom prst="rect">
            <a:avLst/>
          </a:prstGeom>
        </p:spPr>
      </p:pic>
      <p:pic>
        <p:nvPicPr>
          <p:cNvPr id="10" name="Picture 12" descr="http://www.sqlrelay.co.uk/wp-content/uploads/2015/06/Stacked_10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500" y="4450915"/>
            <a:ext cx="70168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7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About </a:t>
            </a:r>
            <a:r>
              <a:rPr lang="en-US" sz="3600" dirty="0" smtClean="0"/>
              <a:t>you</a:t>
            </a:r>
            <a:endParaRPr lang="en-US" sz="36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400" dirty="0" smtClean="0"/>
              <a:t>Have you had a light lunch, </a:t>
            </a:r>
            <a:r>
              <a:rPr lang="en-US" sz="2400" dirty="0"/>
              <a:t>sleeping time .. ???</a:t>
            </a:r>
            <a:endParaRPr lang="it-IT" sz="2400" dirty="0"/>
          </a:p>
          <a:p>
            <a:pPr marL="0" lvl="0" indent="0">
              <a:buNone/>
            </a:pPr>
            <a:endParaRPr lang="it-IT" sz="1400" dirty="0"/>
          </a:p>
          <a:p>
            <a:pPr marL="0" lvl="0" indent="0">
              <a:buNone/>
            </a:pPr>
            <a:r>
              <a:rPr lang="it-IT" sz="2400" dirty="0"/>
              <a:t>Are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awake</a:t>
            </a:r>
            <a:r>
              <a:rPr lang="it-IT" sz="2400" dirty="0"/>
              <a:t>? </a:t>
            </a:r>
            <a:r>
              <a:rPr lang="it-IT" sz="2400" dirty="0">
                <a:sym typeface="Wingdings" panose="05000000000000000000" pitchFamily="2" charset="2"/>
              </a:rPr>
              <a:t></a:t>
            </a:r>
            <a:endParaRPr lang="it-IT" sz="2400" dirty="0"/>
          </a:p>
          <a:p>
            <a:pPr lvl="1"/>
            <a:r>
              <a:rPr lang="it-IT" sz="2000" dirty="0" err="1"/>
              <a:t>Try</a:t>
            </a:r>
            <a:r>
              <a:rPr lang="it-IT" sz="2000" dirty="0"/>
              <a:t> to </a:t>
            </a:r>
            <a:r>
              <a:rPr lang="it-IT" sz="2000" dirty="0" err="1"/>
              <a:t>raise</a:t>
            </a:r>
            <a:r>
              <a:rPr lang="it-IT" sz="2000" dirty="0"/>
              <a:t> </a:t>
            </a:r>
            <a:r>
              <a:rPr lang="it-IT" sz="2000" dirty="0" err="1"/>
              <a:t>your</a:t>
            </a:r>
            <a:r>
              <a:rPr lang="it-IT" sz="2000" dirty="0"/>
              <a:t> </a:t>
            </a:r>
            <a:r>
              <a:rPr lang="it-IT" sz="2000" dirty="0" err="1"/>
              <a:t>hand</a:t>
            </a:r>
            <a:endParaRPr lang="it-IT" sz="2000" dirty="0"/>
          </a:p>
          <a:p>
            <a:pPr lvl="1"/>
            <a:r>
              <a:rPr lang="it-IT" sz="2000" dirty="0" err="1"/>
              <a:t>Try</a:t>
            </a:r>
            <a:r>
              <a:rPr lang="it-IT" sz="2000" dirty="0"/>
              <a:t> to </a:t>
            </a:r>
            <a:r>
              <a:rPr lang="it-IT" sz="2000" dirty="0" err="1"/>
              <a:t>clap</a:t>
            </a:r>
            <a:r>
              <a:rPr lang="it-IT" sz="2000" dirty="0"/>
              <a:t> </a:t>
            </a:r>
            <a:r>
              <a:rPr lang="it-IT" sz="2000" dirty="0" err="1"/>
              <a:t>your</a:t>
            </a:r>
            <a:r>
              <a:rPr lang="it-IT" sz="2000" dirty="0"/>
              <a:t> </a:t>
            </a:r>
            <a:r>
              <a:rPr lang="it-IT" sz="2000" dirty="0" err="1"/>
              <a:t>hands</a:t>
            </a:r>
            <a:endParaRPr lang="it-IT" sz="2000" dirty="0"/>
          </a:p>
          <a:p>
            <a:pPr marL="0" lvl="0" indent="0">
              <a:buNone/>
            </a:pPr>
            <a:endParaRPr lang="it-IT" sz="1400" dirty="0"/>
          </a:p>
          <a:p>
            <a:pPr marL="0" lvl="0" indent="0">
              <a:buNone/>
            </a:pPr>
            <a:r>
              <a:rPr lang="it-IT" sz="2400" dirty="0"/>
              <a:t>How </a:t>
            </a:r>
            <a:r>
              <a:rPr lang="it-IT" sz="2400" dirty="0" err="1"/>
              <a:t>many</a:t>
            </a:r>
            <a:r>
              <a:rPr lang="it-IT" sz="2400" dirty="0"/>
              <a:t> </a:t>
            </a:r>
            <a:r>
              <a:rPr lang="it-IT" sz="2400" dirty="0" err="1"/>
              <a:t>people</a:t>
            </a:r>
            <a:r>
              <a:rPr lang="it-IT" sz="2400" dirty="0"/>
              <a:t> are </a:t>
            </a:r>
            <a:r>
              <a:rPr lang="it-IT" sz="2400" dirty="0" err="1"/>
              <a:t>using</a:t>
            </a:r>
            <a:r>
              <a:rPr lang="it-IT" sz="2400" dirty="0"/>
              <a:t> … </a:t>
            </a:r>
            <a:r>
              <a:rPr lang="it-IT" sz="1800" dirty="0"/>
              <a:t>(</a:t>
            </a:r>
            <a:r>
              <a:rPr lang="it-IT" sz="1800" dirty="0" err="1"/>
              <a:t>raise</a:t>
            </a:r>
            <a:r>
              <a:rPr lang="it-IT" sz="1800" dirty="0"/>
              <a:t> </a:t>
            </a:r>
            <a:r>
              <a:rPr lang="it-IT" sz="1800" dirty="0" err="1"/>
              <a:t>your</a:t>
            </a:r>
            <a:r>
              <a:rPr lang="it-IT" sz="1800" dirty="0"/>
              <a:t> </a:t>
            </a:r>
            <a:r>
              <a:rPr lang="it-IT" sz="1800" dirty="0" err="1"/>
              <a:t>hand</a:t>
            </a:r>
            <a:r>
              <a:rPr lang="it-IT" sz="1800" dirty="0"/>
              <a:t>)</a:t>
            </a:r>
          </a:p>
          <a:p>
            <a:pPr lvl="1"/>
            <a:r>
              <a:rPr lang="it-IT" sz="2000" dirty="0"/>
              <a:t>SQL Server?</a:t>
            </a:r>
          </a:p>
          <a:p>
            <a:pPr lvl="1"/>
            <a:r>
              <a:rPr lang="it-IT" sz="2000" dirty="0" err="1"/>
              <a:t>Azure</a:t>
            </a:r>
            <a:r>
              <a:rPr lang="it-IT" sz="2000" dirty="0"/>
              <a:t> SQL Database?</a:t>
            </a:r>
          </a:p>
          <a:p>
            <a:pPr lvl="1"/>
            <a:r>
              <a:rPr lang="it-IT" sz="2000" dirty="0"/>
              <a:t>SS Management Studio?</a:t>
            </a:r>
          </a:p>
          <a:p>
            <a:pPr lvl="1"/>
            <a:r>
              <a:rPr lang="it-IT" sz="2000" dirty="0"/>
              <a:t>MS Visual Studio?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34775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34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</a:t>
            </a:r>
            <a:r>
              <a:rPr lang="it-IT" dirty="0" err="1" smtClean="0"/>
              <a:t>partitioning</a:t>
            </a:r>
            <a:r>
              <a:rPr lang="en-US" dirty="0" smtClean="0"/>
              <a:t> - </a:t>
            </a:r>
            <a:r>
              <a:rPr lang="it-IT" dirty="0" err="1" smtClean="0"/>
              <a:t>Scalability</a:t>
            </a:r>
            <a:endParaRPr lang="en-US" dirty="0"/>
          </a:p>
        </p:txBody>
      </p:sp>
      <p:sp>
        <p:nvSpPr>
          <p:cNvPr id="5" name="Rettangolo arrotondato 4"/>
          <p:cNvSpPr/>
          <p:nvPr/>
        </p:nvSpPr>
        <p:spPr>
          <a:xfrm>
            <a:off x="739516" y="3690895"/>
            <a:ext cx="3726221" cy="2267798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arrotondato 5"/>
          <p:cNvSpPr/>
          <p:nvPr/>
        </p:nvSpPr>
        <p:spPr>
          <a:xfrm>
            <a:off x="4612693" y="3690895"/>
            <a:ext cx="3821624" cy="2267798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608353" y="3852203"/>
            <a:ext cx="3821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mtClean="0"/>
              <a:t>Scale-out</a:t>
            </a:r>
          </a:p>
          <a:p>
            <a:pPr algn="ctr"/>
            <a:r>
              <a:rPr lang="it-IT" smtClean="0"/>
              <a:t>Horizontal partitioning</a:t>
            </a:r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2360395" y="3892289"/>
            <a:ext cx="183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mtClean="0"/>
              <a:t>Vertical</a:t>
            </a:r>
          </a:p>
          <a:p>
            <a:pPr algn="ctr"/>
            <a:r>
              <a:rPr lang="it-IT" smtClean="0"/>
              <a:t>Partitioning</a:t>
            </a: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931141" y="3852203"/>
            <a:ext cx="122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mtClean="0"/>
              <a:t>Scale-up</a:t>
            </a:r>
            <a:endParaRPr lang="it-IT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12518" y="4562606"/>
            <a:ext cx="1588389" cy="13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76414" y="4562606"/>
            <a:ext cx="1588389" cy="13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499992" y="4571289"/>
            <a:ext cx="1588389" cy="132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796896" y="4418590"/>
            <a:ext cx="18049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4418590"/>
            <a:ext cx="18049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 l="-5584" r="27947"/>
          <a:stretch>
            <a:fillRect/>
          </a:stretch>
        </p:blipFill>
        <p:spPr bwMode="auto">
          <a:xfrm>
            <a:off x="3529443" y="1644321"/>
            <a:ext cx="1469032" cy="157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Tabella 15"/>
          <p:cNvGraphicFramePr>
            <a:graphicFrameLocks noGrp="1"/>
          </p:cNvGraphicFramePr>
          <p:nvPr/>
        </p:nvGraphicFramePr>
        <p:xfrm>
          <a:off x="4079955" y="2111981"/>
          <a:ext cx="532738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r>
                        <a:rPr lang="it-IT" sz="400" smtClean="0"/>
                        <a:t>Id</a:t>
                      </a:r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" dirty="0" smtClean="0"/>
                        <a:t>val</a:t>
                      </a:r>
                      <a:endParaRPr lang="it-IT" sz="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ella 16"/>
          <p:cNvGraphicFramePr>
            <a:graphicFrameLocks noGrp="1"/>
          </p:cNvGraphicFramePr>
          <p:nvPr/>
        </p:nvGraphicFramePr>
        <p:xfrm>
          <a:off x="4465737" y="2302813"/>
          <a:ext cx="532738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3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r>
                        <a:rPr lang="it-IT" sz="400" smtClean="0"/>
                        <a:t>Id</a:t>
                      </a:r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" smtClean="0"/>
                        <a:t>val</a:t>
                      </a:r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ella 17"/>
          <p:cNvGraphicFramePr>
            <a:graphicFrameLocks noGrp="1"/>
          </p:cNvGraphicFramePr>
          <p:nvPr/>
        </p:nvGraphicFramePr>
        <p:xfrm>
          <a:off x="4199368" y="2520152"/>
          <a:ext cx="532738" cy="609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3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3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r>
                        <a:rPr lang="it-IT" sz="400" smtClean="0"/>
                        <a:t>Id</a:t>
                      </a:r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400" smtClean="0"/>
                        <a:t>val</a:t>
                      </a:r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Immagine 18" descr="Immagin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8954" y="2033952"/>
            <a:ext cx="1066712" cy="1164240"/>
          </a:xfrm>
          <a:prstGeom prst="rect">
            <a:avLst/>
          </a:prstGeom>
        </p:spPr>
      </p:pic>
      <p:pic>
        <p:nvPicPr>
          <p:cNvPr id="20" name="Immagine 19" descr="Immagin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016" y="2033952"/>
            <a:ext cx="1066712" cy="1164240"/>
          </a:xfrm>
          <a:prstGeom prst="rect">
            <a:avLst/>
          </a:prstGeom>
        </p:spPr>
      </p:pic>
      <p:pic>
        <p:nvPicPr>
          <p:cNvPr id="21" name="Immagine 20" descr="Immagin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016" y="2039890"/>
            <a:ext cx="1066712" cy="1164240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3529443" y="1274989"/>
            <a:ext cx="210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mtClean="0"/>
              <a:t>Database</a:t>
            </a:r>
            <a:endParaRPr lang="it-IT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4065218"/>
            <a:ext cx="2270971" cy="189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magine 23" descr="Immagin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016" y="2033952"/>
            <a:ext cx="1066712" cy="1164240"/>
          </a:xfrm>
          <a:prstGeom prst="rect">
            <a:avLst/>
          </a:prstGeom>
        </p:spPr>
      </p:pic>
      <p:cxnSp>
        <p:nvCxnSpPr>
          <p:cNvPr id="25" name="Connettore 1 24"/>
          <p:cNvCxnSpPr/>
          <p:nvPr/>
        </p:nvCxnSpPr>
        <p:spPr>
          <a:xfrm>
            <a:off x="7710985" y="5136562"/>
            <a:ext cx="504967" cy="0"/>
          </a:xfrm>
          <a:prstGeom prst="line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872529" y="5655194"/>
            <a:ext cx="12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smtClean="0"/>
              <a:t>bigger db</a:t>
            </a:r>
            <a:endParaRPr lang="it-IT" sz="1200"/>
          </a:p>
        </p:txBody>
      </p:sp>
      <p:sp>
        <p:nvSpPr>
          <p:cNvPr id="27" name="CasellaDiTesto 26"/>
          <p:cNvSpPr txBox="1"/>
          <p:nvPr/>
        </p:nvSpPr>
        <p:spPr>
          <a:xfrm>
            <a:off x="2483893" y="5655194"/>
            <a:ext cx="1525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smtClean="0"/>
              <a:t>more dbs</a:t>
            </a:r>
            <a:endParaRPr lang="it-IT" sz="1200"/>
          </a:p>
        </p:txBody>
      </p:sp>
      <p:sp>
        <p:nvSpPr>
          <p:cNvPr id="28" name="CasellaDiTesto 27"/>
          <p:cNvSpPr txBox="1"/>
          <p:nvPr/>
        </p:nvSpPr>
        <p:spPr>
          <a:xfrm>
            <a:off x="4780110" y="5681694"/>
            <a:ext cx="365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 smtClean="0"/>
              <a:t>Elastic</a:t>
            </a:r>
            <a:r>
              <a:rPr lang="it-IT" sz="1200" dirty="0" smtClean="0"/>
              <a:t> scale (ex. </a:t>
            </a:r>
            <a:r>
              <a:rPr lang="it-IT" sz="1200" dirty="0" err="1" smtClean="0"/>
              <a:t>app</a:t>
            </a:r>
            <a:r>
              <a:rPr lang="it-IT" sz="1200" dirty="0" smtClean="0"/>
              <a:t> multi-</a:t>
            </a:r>
            <a:r>
              <a:rPr lang="it-IT" sz="1200" dirty="0" err="1" smtClean="0"/>
              <a:t>tenant</a:t>
            </a:r>
            <a:r>
              <a:rPr lang="it-IT" sz="1200" dirty="0" smtClean="0"/>
              <a:t>)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59198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-0.32969 0.3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-0.19583 0.3722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186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19514 0.3539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177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7.40741E-7 L -0.06945 0.4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0.08021 0.3710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18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0.17917 0.3710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1854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0.27847 0.3703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1851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452438" y="1423988"/>
            <a:ext cx="8528600" cy="480713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None/>
            </a:pPr>
            <a:r>
              <a:rPr lang="it-IT" sz="24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Scale-up</a:t>
            </a:r>
          </a:p>
          <a:p>
            <a:pPr marL="714375" lvl="1" indent="-352425"/>
            <a:r>
              <a:rPr lang="it-IT" sz="2000" dirty="0" err="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</a:t>
            </a:r>
            <a:r>
              <a:rPr lang="it-IT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right </a:t>
            </a:r>
            <a:r>
              <a:rPr lang="it-IT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it-IT" sz="20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None/>
            </a:pPr>
            <a:r>
              <a:rPr lang="it-IT" sz="24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Vertical </a:t>
            </a:r>
            <a:r>
              <a:rPr lang="it-IT" sz="2400" dirty="0" err="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Partitioning</a:t>
            </a:r>
            <a:endParaRPr lang="it-IT" sz="24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14375" lvl="1" indent="-352425"/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External foreign keys, between databases, not permitted</a:t>
            </a:r>
            <a:endParaRPr lang="it-IT" sz="20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14375" lvl="1" indent="-352425"/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can not have transactions between databases </a:t>
            </a:r>
          </a:p>
          <a:p>
            <a:pPr lvl="1" indent="-28575">
              <a:buNone/>
            </a:pP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 using Microsoft Distributed Transaction </a:t>
            </a:r>
            <a:r>
              <a:rPr lang="it-IT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Coordinator</a:t>
            </a: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itchFamily="2" charset="2"/>
              </a:rPr>
              <a:t></a:t>
            </a:r>
            <a:endParaRPr lang="en-US" sz="20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None/>
            </a:pPr>
            <a:r>
              <a:rPr lang="it-IT" sz="24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Scale-out or </a:t>
            </a:r>
            <a:r>
              <a:rPr lang="it-IT" sz="2400" dirty="0" err="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horizontal</a:t>
            </a:r>
            <a:r>
              <a:rPr lang="it-IT" sz="24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it-IT" sz="2400" dirty="0" err="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partitioning</a:t>
            </a:r>
            <a:endParaRPr lang="it-IT" sz="24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14375" lvl="1" indent="-352425">
              <a:lnSpc>
                <a:spcPct val="120000"/>
              </a:lnSpc>
            </a:pP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Embedded in Azure </a:t>
            </a: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14375" lvl="1" indent="-352425"/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Schema design </a:t>
            </a: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</a:t>
            </a:r>
            <a:endParaRPr lang="en-US" sz="20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14375" lvl="1" indent="-352425"/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Developing and troubleshooting are little bit hard </a:t>
            </a: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marL="714375" lvl="1" indent="-352425"/>
            <a:r>
              <a:rPr lang="it-IT" sz="2000" dirty="0" err="1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Elastic</a:t>
            </a:r>
            <a:r>
              <a:rPr lang="it-IT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Scale </a:t>
            </a:r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 … was Federation …</a:t>
            </a:r>
          </a:p>
          <a:p>
            <a:pPr marL="714375" lvl="1" indent="-352425"/>
            <a:r>
              <a:rPr lang="en-US" sz="2000" dirty="0">
                <a:solidFill>
                  <a:schemeClr val="accent1">
                    <a:alpha val="99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Scale in-out / up-down .. </a:t>
            </a:r>
            <a:endParaRPr lang="it-IT" sz="2400" dirty="0">
              <a:solidFill>
                <a:schemeClr val="accent1">
                  <a:alpha val="99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conscious</a:t>
            </a:r>
            <a:endParaRPr lang="en-US" dirty="0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88000" y="1675641"/>
          <a:ext cx="8576840" cy="4011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000">
                  <a:extLst>
                    <a:ext uri="{9D8B030D-6E8A-4147-A177-3AD203B41FA5}">
                      <a16:colId xmlns:a16="http://schemas.microsoft.com/office/drawing/2014/main" xmlns="" val="43740092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xmlns="" val="25452626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5487737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72902578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5726277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13250515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610874845"/>
                    </a:ext>
                  </a:extLst>
                </a:gridCol>
                <a:gridCol w="548840">
                  <a:extLst>
                    <a:ext uri="{9D8B030D-6E8A-4147-A177-3AD203B41FA5}">
                      <a16:colId xmlns:a16="http://schemas.microsoft.com/office/drawing/2014/main" xmlns="" val="17386764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xmlns="" val="345801951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67463857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92586863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xmlns="" val="1491427162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Basic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Standard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Premium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8109363"/>
                  </a:ext>
                </a:extLst>
              </a:tr>
              <a:tr h="30299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S0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S3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P1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P2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P4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P6/P3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P11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bg1"/>
                          </a:solidFill>
                        </a:rPr>
                        <a:t>P15</a:t>
                      </a:r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09989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DTUs</a:t>
                      </a:r>
                      <a:endParaRPr lang="it-IT" sz="1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8920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Database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2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in-memory OLTP storage (GB)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8297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concurrent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workers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5500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concurrent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6400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5282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concurrent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sessions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4800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9600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19200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tx1"/>
                          </a:solidFill>
                        </a:rPr>
                        <a:t>32000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8880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Point-in-time-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restore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last)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lang="it-IT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days</a:t>
                      </a:r>
                      <a:endParaRPr lang="it-IT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it-IT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days</a:t>
                      </a:r>
                      <a:endParaRPr lang="it-IT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 </a:t>
                      </a:r>
                      <a:r>
                        <a:rPr lang="it-IT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days</a:t>
                      </a:r>
                      <a:endParaRPr lang="it-IT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94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Disaster</a:t>
                      </a:r>
                      <a:r>
                        <a:rPr lang="it-IT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recovery</a:t>
                      </a:r>
                      <a:endParaRPr lang="it-IT" sz="1400" dirty="0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/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Geo-Replication, up to 4 </a:t>
                      </a:r>
                      <a:r>
                        <a:rPr lang="it-IT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it-IT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readable</a:t>
                      </a: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it-IT" sz="12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r>
                        <a:rPr lang="it-IT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backups</a:t>
                      </a:r>
                      <a:endParaRPr lang="it-IT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6757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11342</TotalTime>
  <Words>726</Words>
  <Application>Microsoft Office PowerPoint</Application>
  <PresentationFormat>Presentazione su schermo (4:3)</PresentationFormat>
  <Paragraphs>320</Paragraphs>
  <Slides>28</Slides>
  <Notes>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Segoe UI</vt:lpstr>
      <vt:lpstr>Segoe UI Light</vt:lpstr>
      <vt:lpstr>Wingdings</vt:lpstr>
      <vt:lpstr>Office Theme</vt:lpstr>
      <vt:lpstr>Image</vt:lpstr>
      <vt:lpstr>Elastic Database,  going to the infinity *</vt:lpstr>
      <vt:lpstr>Sponsors</vt:lpstr>
      <vt:lpstr>Organizers</vt:lpstr>
      <vt:lpstr>Agenda</vt:lpstr>
      <vt:lpstr>Speaker | Emanuele Zanchettin</vt:lpstr>
      <vt:lpstr>About you</vt:lpstr>
      <vt:lpstr>Data partitioning - Scalability</vt:lpstr>
      <vt:lpstr>Conclusions</vt:lpstr>
      <vt:lpstr>The choice, conscious</vt:lpstr>
      <vt:lpstr>The choice, conscious – other POV</vt:lpstr>
      <vt:lpstr>Other conclusions</vt:lpstr>
      <vt:lpstr>Evolution from Federation to Elastic Scale</vt:lpstr>
      <vt:lpstr>Shard Map</vt:lpstr>
      <vt:lpstr>Split/Merge scenario</vt:lpstr>
      <vt:lpstr>Easy to understand</vt:lpstr>
      <vt:lpstr>Price</vt:lpstr>
      <vt:lpstr>Next step</vt:lpstr>
      <vt:lpstr>Elastic database pool</vt:lpstr>
      <vt:lpstr>In others words</vt:lpstr>
      <vt:lpstr>Easy to understand</vt:lpstr>
      <vt:lpstr>Price</vt:lpstr>
      <vt:lpstr>Comparison</vt:lpstr>
      <vt:lpstr>DEMO</vt:lpstr>
      <vt:lpstr>Links</vt:lpstr>
      <vt:lpstr>Links</vt:lpstr>
      <vt:lpstr>Answer</vt:lpstr>
      <vt:lpstr>Q&amp;A</vt:lpstr>
      <vt:lpstr>Thanks!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Emanuele</cp:lastModifiedBy>
  <cp:revision>300</cp:revision>
  <dcterms:created xsi:type="dcterms:W3CDTF">2011-08-19T20:30:49Z</dcterms:created>
  <dcterms:modified xsi:type="dcterms:W3CDTF">2016-11-26T12:13:46Z</dcterms:modified>
</cp:coreProperties>
</file>